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handoutMasterIdLst>
    <p:handoutMasterId r:id="rId15"/>
  </p:handoutMasterIdLst>
  <p:sldIdLst>
    <p:sldId id="291" r:id="rId2"/>
    <p:sldId id="300" r:id="rId3"/>
    <p:sldId id="296" r:id="rId4"/>
    <p:sldId id="292" r:id="rId5"/>
    <p:sldId id="294" r:id="rId6"/>
    <p:sldId id="295" r:id="rId7"/>
    <p:sldId id="298" r:id="rId8"/>
    <p:sldId id="299" r:id="rId9"/>
    <p:sldId id="297" r:id="rId10"/>
    <p:sldId id="301" r:id="rId11"/>
    <p:sldId id="288" r:id="rId12"/>
    <p:sldId id="266" r:id="rId13"/>
  </p:sldIdLst>
  <p:sldSz cx="9144000" cy="6858000" type="screen4x3"/>
  <p:notesSz cx="9926638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Abschnitt ohne Titel" id="{C298B374-1C36-49C6-8E2B-FC78F541B0CC}">
          <p14:sldIdLst>
            <p14:sldId id="291"/>
            <p14:sldId id="300"/>
            <p14:sldId id="296"/>
            <p14:sldId id="292"/>
            <p14:sldId id="294"/>
            <p14:sldId id="295"/>
            <p14:sldId id="298"/>
            <p14:sldId id="299"/>
            <p14:sldId id="297"/>
            <p14:sldId id="301"/>
            <p14:sldId id="288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lene Schmidt" initials="SS" lastIdx="1" clrIdx="0">
    <p:extLst>
      <p:ext uri="{19B8F6BF-5375-455C-9EA6-DF929625EA0E}">
        <p15:presenceInfo xmlns:p15="http://schemas.microsoft.com/office/powerpoint/2012/main" userId="aeb8bc81d65f6ae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51D"/>
    <a:srgbClr val="000000"/>
    <a:srgbClr val="FFFFFF"/>
    <a:srgbClr val="009EE0"/>
    <a:srgbClr val="339933"/>
    <a:srgbClr val="6BB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883" autoAdjust="0"/>
  </p:normalViewPr>
  <p:slideViewPr>
    <p:cSldViewPr>
      <p:cViewPr varScale="1">
        <p:scale>
          <a:sx n="68" d="100"/>
          <a:sy n="68" d="100"/>
        </p:scale>
        <p:origin x="1224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1824" y="6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296B3A-3B45-4307-8391-CB4B45A38BED}" type="datetimeFigureOut">
              <a:rPr lang="de-DE"/>
              <a:pPr>
                <a:defRPr/>
              </a:pPr>
              <a:t>19.08.2024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DBB7AE-5767-47F5-A921-96328EE60E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6DE6E6-453C-419D-B101-A87852D60B6C}" type="datetimeFigureOut">
              <a:rPr lang="de-DE"/>
              <a:pPr>
                <a:defRPr/>
              </a:pPr>
              <a:t>19.08.2024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F8CDF0-C10B-46F8-9A47-1CCA49D764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654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2191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62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5807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17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7336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6694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2260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328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 hours before the set deadline of handing in the completed tasks, the candidate will receive all the tasks, 6 music files, a short dance video and the theme for the written reflection.</a:t>
            </a:r>
            <a:endParaRPr lang="en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2B2B2B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F8CDF0-C10B-46F8-9A47-1CCA49D76493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7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Klassi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>
            <a:off x="7236296" y="0"/>
            <a:ext cx="1907704" cy="1916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3568" y="1700808"/>
            <a:ext cx="5832648" cy="1470025"/>
          </a:xfrm>
        </p:spPr>
        <p:txBody>
          <a:bodyPr>
            <a:normAutofit/>
          </a:bodyPr>
          <a:lstStyle>
            <a:lvl1pPr>
              <a:defRPr sz="3600">
                <a:latin typeface="Frutiger LT 57 Cn" panose="02000506040000020004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600599"/>
            <a:ext cx="5832648" cy="980529"/>
          </a:xfrm>
        </p:spPr>
        <p:txBody>
          <a:bodyPr/>
          <a:lstStyle>
            <a:lvl1pPr marL="0" indent="0" algn="l">
              <a:buNone/>
              <a:defRPr i="1">
                <a:solidFill>
                  <a:schemeClr val="tx1">
                    <a:lumMod val="65000"/>
                    <a:lumOff val="35000"/>
                  </a:schemeClr>
                </a:solidFill>
                <a:latin typeface="Frutiger LT 57 Cn" panose="0200050604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cxnSp>
        <p:nvCxnSpPr>
          <p:cNvPr id="8" name="Gerade Verbindung 7"/>
          <p:cNvCxnSpPr>
            <a:cxnSpLocks/>
          </p:cNvCxnSpPr>
          <p:nvPr userDrawn="1"/>
        </p:nvCxnSpPr>
        <p:spPr>
          <a:xfrm>
            <a:off x="-11574" y="3323084"/>
            <a:ext cx="5220000" cy="0"/>
          </a:xfrm>
          <a:prstGeom prst="line">
            <a:avLst/>
          </a:prstGeom>
          <a:ln w="95250">
            <a:solidFill>
              <a:srgbClr val="009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683568" y="5156720"/>
            <a:ext cx="4895899" cy="432520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Frutiger LT 57 Cn" panose="02000506040000020004" pitchFamily="2" charset="0"/>
              </a:defRPr>
            </a:lvl1pPr>
            <a:lvl2pPr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/>
              <a:t>Titel Vorname Name</a:t>
            </a:r>
          </a:p>
        </p:txBody>
      </p:sp>
      <p:pic>
        <p:nvPicPr>
          <p:cNvPr id="17" name="Grafik 16" descr="logo_palucca-schule_4c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061" y="-243409"/>
            <a:ext cx="3168353" cy="316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C57F8608-DFF4-4EFD-B566-9856B52D9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487"/>
            <a:ext cx="109046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r>
              <a:rPr lang="de-DE"/>
              <a:t>04.11.2020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ADDAFFA4-C73A-4D21-937B-D8717FDD42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696" y="6324487"/>
            <a:ext cx="532859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0DB3B905-0B62-44BF-9223-3A191A3F1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96336" y="6324487"/>
            <a:ext cx="109046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fld id="{61D7BA19-1993-4CCF-BA94-17133CD57965}" type="slidenum">
              <a:rPr lang="de-DE" smtClean="0"/>
              <a:pPr/>
              <a:t>‹Nr.›</a:t>
            </a:fld>
            <a:endParaRPr lang="de-DE" dirty="0">
              <a:latin typeface="Frutiger LT 57 Cn" panose="02000506040000020004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404664"/>
            <a:ext cx="6707088" cy="720080"/>
          </a:xfrm>
        </p:spPr>
        <p:txBody>
          <a:bodyPr/>
          <a:lstStyle>
            <a:lvl1pPr>
              <a:defRPr>
                <a:latin typeface="Frutiger LT 57 Cn" panose="02000506040000020004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Frutiger LT 57 Cn" panose="02000506040000020004" pitchFamily="2" charset="0"/>
              </a:defRPr>
            </a:lvl1pPr>
            <a:lvl2pPr>
              <a:defRPr>
                <a:latin typeface="Frutiger LT 57 Cn" panose="02000506040000020004" pitchFamily="2" charset="0"/>
              </a:defRPr>
            </a:lvl2pPr>
            <a:lvl3pPr>
              <a:defRPr>
                <a:latin typeface="Frutiger LT 57 Cn" panose="02000506040000020004" pitchFamily="2" charset="0"/>
              </a:defRPr>
            </a:lvl3pPr>
            <a:lvl4pPr>
              <a:defRPr sz="1600">
                <a:latin typeface="Frutiger LT 57 Cn" panose="02000506040000020004" pitchFamily="2" charset="0"/>
              </a:defRPr>
            </a:lvl4pPr>
            <a:lvl5pPr>
              <a:defRPr sz="1600">
                <a:latin typeface="Frutiger LT 57 Cn" panose="02000506040000020004" pitchFamily="2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r>
              <a:rPr lang="de-DE"/>
              <a:t>04.11.2020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fld id="{61D7BA19-1993-4CCF-BA94-17133CD57965}" type="slidenum">
              <a:rPr lang="de-DE" smtClean="0"/>
              <a:pPr/>
              <a:t>‹Nr.›</a:t>
            </a:fld>
            <a:endParaRPr lang="de-DE" dirty="0">
              <a:latin typeface="Frutiger LT 57 Cn" panose="02000506040000020004" pitchFamily="2" charset="0"/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-8313" y="1124744"/>
            <a:ext cx="7164288" cy="0"/>
          </a:xfrm>
          <a:prstGeom prst="line">
            <a:avLst/>
          </a:prstGeom>
          <a:ln w="25400">
            <a:solidFill>
              <a:srgbClr val="009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48887" y="404664"/>
            <a:ext cx="6707088" cy="720080"/>
          </a:xfrm>
        </p:spPr>
        <p:txBody>
          <a:bodyPr/>
          <a:lstStyle>
            <a:lvl1pPr>
              <a:defRPr>
                <a:latin typeface="Frutiger LT 57 Cn" panose="02000506040000020004" pitchFamily="2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48887" y="1412776"/>
            <a:ext cx="3240000" cy="4713387"/>
          </a:xfrm>
        </p:spPr>
        <p:txBody>
          <a:bodyPr/>
          <a:lstStyle>
            <a:lvl1pPr>
              <a:defRPr sz="2400">
                <a:latin typeface="Frutiger LT 57 Cn" panose="02000506040000020004" pitchFamily="2" charset="0"/>
              </a:defRPr>
            </a:lvl1pPr>
            <a:lvl2pPr>
              <a:defRPr sz="2000">
                <a:latin typeface="Frutiger LT 57 Cn" panose="02000506040000020004" pitchFamily="2" charset="0"/>
              </a:defRPr>
            </a:lvl2pPr>
            <a:lvl3pPr>
              <a:defRPr sz="1800">
                <a:latin typeface="Frutiger LT 57 Cn" panose="02000506040000020004" pitchFamily="2" charset="0"/>
              </a:defRPr>
            </a:lvl3pPr>
            <a:lvl4pPr>
              <a:defRPr sz="1600">
                <a:latin typeface="Frutiger LT 57 Cn" panose="02000506040000020004" pitchFamily="2" charset="0"/>
              </a:defRPr>
            </a:lvl4pPr>
            <a:lvl5pPr>
              <a:defRPr sz="1600">
                <a:latin typeface="Frutiger LT 57 Cn" panose="0200050604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915615" y="1412776"/>
            <a:ext cx="3240360" cy="4713387"/>
          </a:xfrm>
        </p:spPr>
        <p:txBody>
          <a:bodyPr/>
          <a:lstStyle>
            <a:lvl1pPr>
              <a:defRPr sz="2400">
                <a:latin typeface="Frutiger LT 57 Cn" panose="02000506040000020004" pitchFamily="2" charset="0"/>
              </a:defRPr>
            </a:lvl1pPr>
            <a:lvl2pPr>
              <a:defRPr sz="2000">
                <a:latin typeface="Frutiger LT 57 Cn" panose="02000506040000020004" pitchFamily="2" charset="0"/>
              </a:defRPr>
            </a:lvl2pPr>
            <a:lvl3pPr>
              <a:defRPr sz="1800">
                <a:latin typeface="Frutiger LT 57 Cn" panose="02000506040000020004" pitchFamily="2" charset="0"/>
              </a:defRPr>
            </a:lvl3pPr>
            <a:lvl4pPr>
              <a:defRPr sz="1600">
                <a:latin typeface="Frutiger LT 57 Cn" panose="02000506040000020004" pitchFamily="2" charset="0"/>
              </a:defRPr>
            </a:lvl4pPr>
            <a:lvl5pPr>
              <a:defRPr sz="1600">
                <a:latin typeface="Frutiger LT 57 Cn" panose="02000506040000020004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48887" y="6324487"/>
            <a:ext cx="109046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r>
              <a:rPr lang="de-DE"/>
              <a:t>04.11.2020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827383" y="6324487"/>
            <a:ext cx="532859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fld id="{61D7BA19-1993-4CCF-BA94-17133CD57965}" type="slidenum">
              <a:rPr lang="de-DE" smtClean="0"/>
              <a:pPr/>
              <a:t>‹Nr.›</a:t>
            </a:fld>
            <a:endParaRPr lang="de-DE" dirty="0">
              <a:latin typeface="Frutiger LT 57 Cn" panose="02000506040000020004" pitchFamily="2" charset="0"/>
            </a:endParaRP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-8313" y="1124744"/>
            <a:ext cx="7164288" cy="0"/>
          </a:xfrm>
          <a:prstGeom prst="line">
            <a:avLst/>
          </a:prstGeom>
          <a:ln w="25400">
            <a:solidFill>
              <a:srgbClr val="009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DE8AF64-8D24-4D7F-B4CE-B7D44863C3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r="4774" b="7143"/>
          <a:stretch/>
        </p:blipFill>
        <p:spPr>
          <a:xfrm>
            <a:off x="0" y="-249688"/>
            <a:ext cx="9144000" cy="6611615"/>
          </a:xfrm>
          <a:prstGeom prst="rect">
            <a:avLst/>
          </a:prstGeom>
        </p:spPr>
      </p:pic>
      <p:sp>
        <p:nvSpPr>
          <p:cNvPr id="21" name="Parallelogramm 20"/>
          <p:cNvSpPr/>
          <p:nvPr userDrawn="1"/>
        </p:nvSpPr>
        <p:spPr>
          <a:xfrm>
            <a:off x="250825" y="547688"/>
            <a:ext cx="8208963" cy="720725"/>
          </a:xfrm>
          <a:prstGeom prst="parallelogram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2" name="Textfeld 21"/>
          <p:cNvSpPr txBox="1"/>
          <p:nvPr userDrawn="1"/>
        </p:nvSpPr>
        <p:spPr>
          <a:xfrm>
            <a:off x="684212" y="1157710"/>
            <a:ext cx="46802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de-DE" sz="3600" b="1" i="0" dirty="0" err="1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Thank</a:t>
            </a:r>
            <a:r>
              <a:rPr lang="de-DE" sz="3600" b="1" i="0" dirty="0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 </a:t>
            </a:r>
            <a:r>
              <a:rPr lang="de-DE" sz="3600" b="1" i="0" dirty="0" err="1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you</a:t>
            </a:r>
            <a:endParaRPr lang="de-DE" sz="3600" b="1" i="0" baseline="0" dirty="0">
              <a:solidFill>
                <a:srgbClr val="FFFFFF"/>
              </a:solidFill>
              <a:latin typeface="Frutiger LT 57 Cn" panose="02000506040000020004" pitchFamily="2" charset="0"/>
              <a:cs typeface="Arial" pitchFamily="34" charset="0"/>
            </a:endParaRPr>
          </a:p>
          <a:p>
            <a:pPr algn="l">
              <a:defRPr/>
            </a:pPr>
            <a:r>
              <a:rPr lang="de-DE" sz="2400" b="1" i="0" baseline="0" dirty="0" err="1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for</a:t>
            </a:r>
            <a:r>
              <a:rPr lang="de-DE" sz="2400" b="1" i="0" baseline="0" dirty="0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 </a:t>
            </a:r>
            <a:r>
              <a:rPr lang="de-DE" sz="2400" b="1" i="0" baseline="0" dirty="0" err="1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your</a:t>
            </a:r>
            <a:r>
              <a:rPr lang="de-DE" sz="2400" b="1" i="0" baseline="0" dirty="0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 </a:t>
            </a:r>
            <a:r>
              <a:rPr lang="de-DE" sz="2400" b="1" i="0" baseline="0" dirty="0" err="1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attention</a:t>
            </a:r>
            <a:r>
              <a:rPr lang="de-DE" sz="2400" b="1" i="0" dirty="0">
                <a:solidFill>
                  <a:srgbClr val="FFFFFF"/>
                </a:solidFill>
                <a:latin typeface="Frutiger LT 57 Cn" panose="02000506040000020004" pitchFamily="2" charset="0"/>
                <a:cs typeface="Arial" pitchFamily="34" charset="0"/>
              </a:rPr>
              <a:t>!</a:t>
            </a:r>
          </a:p>
        </p:txBody>
      </p:sp>
      <p:pic>
        <p:nvPicPr>
          <p:cNvPr id="23" name="Grafik 12" descr="logo_palucca-schule_4c_weiße schrif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04664"/>
            <a:ext cx="1675484" cy="176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feld 41"/>
          <p:cNvSpPr txBox="1"/>
          <p:nvPr userDrawn="1"/>
        </p:nvSpPr>
        <p:spPr>
          <a:xfrm>
            <a:off x="7092280" y="2970749"/>
            <a:ext cx="1747492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1400" b="1" dirty="0" err="1">
                <a:solidFill>
                  <a:schemeClr val="bg1"/>
                </a:solidFill>
                <a:latin typeface="Frutiger LT 57 Cn" panose="02000506040000020004" pitchFamily="2" charset="0"/>
              </a:rPr>
              <a:t>Palucca</a:t>
            </a:r>
            <a:r>
              <a:rPr lang="de-DE" sz="1400" b="1" dirty="0">
                <a:solidFill>
                  <a:schemeClr val="bg1"/>
                </a:solidFill>
                <a:latin typeface="Frutiger LT 57 Cn" panose="02000506040000020004" pitchFamily="2" charset="0"/>
              </a:rPr>
              <a:t> University </a:t>
            </a:r>
            <a:r>
              <a:rPr lang="de-DE" sz="1400" b="1" dirty="0" err="1">
                <a:solidFill>
                  <a:schemeClr val="bg1"/>
                </a:solidFill>
                <a:latin typeface="Frutiger LT 57 Cn" panose="02000506040000020004" pitchFamily="2" charset="0"/>
              </a:rPr>
              <a:t>of</a:t>
            </a:r>
            <a:r>
              <a:rPr lang="de-DE" sz="1400" b="1" dirty="0">
                <a:solidFill>
                  <a:schemeClr val="bg1"/>
                </a:solidFill>
                <a:latin typeface="Frutiger LT 57 Cn" panose="02000506040000020004" pitchFamily="2" charset="0"/>
              </a:rPr>
              <a:t> Dance Dresden</a:t>
            </a:r>
          </a:p>
          <a:p>
            <a:endParaRPr lang="de-DE" sz="1400" b="1" dirty="0">
              <a:solidFill>
                <a:schemeClr val="bg1"/>
              </a:solidFill>
              <a:latin typeface="Frutiger LT 57 Cn" panose="02000506040000020004" pitchFamily="2" charset="0"/>
            </a:endParaRPr>
          </a:p>
          <a:p>
            <a:r>
              <a:rPr lang="de-DE" sz="1400" dirty="0">
                <a:solidFill>
                  <a:schemeClr val="bg1"/>
                </a:solidFill>
                <a:latin typeface="Frutiger LT 57 Cn" panose="02000506040000020004" pitchFamily="2" charset="0"/>
              </a:rPr>
              <a:t>Basteiplatz</a:t>
            </a:r>
            <a:r>
              <a:rPr lang="de-DE" sz="1400" baseline="0" dirty="0">
                <a:solidFill>
                  <a:schemeClr val="bg1"/>
                </a:solidFill>
                <a:latin typeface="Frutiger LT 57 Cn" panose="02000506040000020004" pitchFamily="2" charset="0"/>
              </a:rPr>
              <a:t> 4</a:t>
            </a:r>
          </a:p>
          <a:p>
            <a:r>
              <a:rPr lang="de-DE" sz="1400" baseline="0" dirty="0">
                <a:solidFill>
                  <a:schemeClr val="bg1"/>
                </a:solidFill>
                <a:latin typeface="Frutiger LT 57 Cn" panose="02000506040000020004" pitchFamily="2" charset="0"/>
              </a:rPr>
              <a:t>01277 Dresden</a:t>
            </a:r>
          </a:p>
          <a:p>
            <a:endParaRPr lang="de-DE" sz="1400" baseline="0" dirty="0">
              <a:solidFill>
                <a:schemeClr val="bg1"/>
              </a:solidFill>
              <a:latin typeface="Frutiger LT 57 Cn" panose="02000506040000020004" pitchFamily="2" charset="0"/>
            </a:endParaRPr>
          </a:p>
          <a:p>
            <a:r>
              <a:rPr lang="de-DE" sz="1400" baseline="0" dirty="0">
                <a:solidFill>
                  <a:schemeClr val="bg1"/>
                </a:solidFill>
                <a:latin typeface="Frutiger LT 57 Cn" panose="02000506040000020004" pitchFamily="2" charset="0"/>
              </a:rPr>
              <a:t>www.palucca.eu</a:t>
            </a:r>
          </a:p>
          <a:p>
            <a:r>
              <a:rPr lang="de-DE" sz="1400" baseline="0" dirty="0">
                <a:solidFill>
                  <a:schemeClr val="bg1"/>
                </a:solidFill>
                <a:latin typeface="Frutiger LT 57 Cn" panose="02000506040000020004" pitchFamily="2" charset="0"/>
              </a:rPr>
              <a:t>info@palucca.eu</a:t>
            </a:r>
            <a:endParaRPr lang="de-DE" sz="1400" dirty="0">
              <a:solidFill>
                <a:schemeClr val="bg1"/>
              </a:solidFill>
              <a:latin typeface="Frutiger LT 57 Cn" panose="02000506040000020004" pitchFamily="2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 Klassi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>
          <a:xfrm>
            <a:off x="6084168" y="2693237"/>
            <a:ext cx="2736304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1400" b="1" dirty="0" err="1">
                <a:latin typeface="Frutiger LT 57 Cn" panose="02000506040000020004" pitchFamily="2" charset="0"/>
              </a:rPr>
              <a:t>Palucca</a:t>
            </a:r>
            <a:r>
              <a:rPr lang="de-DE" sz="1400" b="1" dirty="0">
                <a:latin typeface="Frutiger LT 57 Cn" panose="02000506040000020004" pitchFamily="2" charset="0"/>
              </a:rPr>
              <a:t> Hochschule</a:t>
            </a:r>
            <a:endParaRPr lang="de-DE" sz="1400" b="1" baseline="0" dirty="0">
              <a:latin typeface="Frutiger LT 57 Cn" panose="02000506040000020004" pitchFamily="2" charset="0"/>
            </a:endParaRPr>
          </a:p>
          <a:p>
            <a:r>
              <a:rPr lang="de-DE" sz="1400" b="1" dirty="0">
                <a:latin typeface="Frutiger LT 57 Cn" panose="02000506040000020004" pitchFamily="2" charset="0"/>
              </a:rPr>
              <a:t>für Tanz Dresden</a:t>
            </a:r>
          </a:p>
          <a:p>
            <a:endParaRPr lang="de-DE" sz="1400" b="1" dirty="0">
              <a:latin typeface="Frutiger LT 57 Cn" panose="02000506040000020004" pitchFamily="2" charset="0"/>
            </a:endParaRPr>
          </a:p>
          <a:p>
            <a:r>
              <a:rPr lang="de-DE" sz="1400" dirty="0">
                <a:latin typeface="Frutiger LT 57 Cn" panose="02000506040000020004" pitchFamily="2" charset="0"/>
              </a:rPr>
              <a:t>Basteiplatz</a:t>
            </a:r>
            <a:r>
              <a:rPr lang="de-DE" sz="1400" baseline="0" dirty="0">
                <a:latin typeface="Frutiger LT 57 Cn" panose="02000506040000020004" pitchFamily="2" charset="0"/>
              </a:rPr>
              <a:t> 4</a:t>
            </a:r>
          </a:p>
          <a:p>
            <a:r>
              <a:rPr lang="de-DE" sz="1400" baseline="0" dirty="0">
                <a:latin typeface="Frutiger LT 57 Cn" panose="02000506040000020004" pitchFamily="2" charset="0"/>
              </a:rPr>
              <a:t>01277 Dresden</a:t>
            </a:r>
          </a:p>
          <a:p>
            <a:endParaRPr lang="de-DE" sz="1400" baseline="0" dirty="0">
              <a:latin typeface="Frutiger LT 57 Cn" panose="02000506040000020004" pitchFamily="2" charset="0"/>
            </a:endParaRPr>
          </a:p>
          <a:p>
            <a:r>
              <a:rPr lang="de-DE" sz="1400" baseline="0" dirty="0">
                <a:latin typeface="Frutiger LT 57 Cn" panose="02000506040000020004" pitchFamily="2" charset="0"/>
              </a:rPr>
              <a:t>www.palucca.eu</a:t>
            </a:r>
          </a:p>
          <a:p>
            <a:r>
              <a:rPr lang="de-DE" sz="1400" baseline="0" dirty="0">
                <a:latin typeface="Frutiger LT 57 Cn" panose="02000506040000020004" pitchFamily="2" charset="0"/>
              </a:rPr>
              <a:t>info@palucca.eu</a:t>
            </a:r>
            <a:endParaRPr lang="de-DE" sz="1400" dirty="0">
              <a:latin typeface="Frutiger LT 57 Cn" panose="02000506040000020004" pitchFamily="2" charset="0"/>
            </a:endParaRPr>
          </a:p>
        </p:txBody>
      </p:sp>
      <p:sp>
        <p:nvSpPr>
          <p:cNvPr id="25" name="Textfeld 24"/>
          <p:cNvSpPr txBox="1"/>
          <p:nvPr userDrawn="1"/>
        </p:nvSpPr>
        <p:spPr>
          <a:xfrm>
            <a:off x="457200" y="1411200"/>
            <a:ext cx="475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i="0" dirty="0">
                <a:latin typeface="Frutiger LT 57 Cn" panose="02000506040000020004" pitchFamily="2" charset="0"/>
              </a:rPr>
              <a:t>Vielen Dank</a:t>
            </a:r>
          </a:p>
          <a:p>
            <a:r>
              <a:rPr lang="de-DE" sz="2400" b="1" i="0" dirty="0">
                <a:latin typeface="Frutiger LT 57 Cn" panose="02000506040000020004" pitchFamily="2" charset="0"/>
              </a:rPr>
              <a:t>für</a:t>
            </a:r>
            <a:r>
              <a:rPr lang="de-DE" sz="2400" b="1" i="0" baseline="0" dirty="0">
                <a:latin typeface="Frutiger LT 57 Cn" panose="02000506040000020004" pitchFamily="2" charset="0"/>
              </a:rPr>
              <a:t> Ihre Aufmerksamkeit!</a:t>
            </a:r>
            <a:endParaRPr lang="de-DE" sz="2400" b="1" i="0" dirty="0">
              <a:latin typeface="Frutiger LT 57 Cn" panose="02000506040000020004" pitchFamily="2" charset="0"/>
            </a:endParaRPr>
          </a:p>
        </p:txBody>
      </p:sp>
      <p:cxnSp>
        <p:nvCxnSpPr>
          <p:cNvPr id="26" name="Gerade Verbindung 25"/>
          <p:cNvCxnSpPr/>
          <p:nvPr userDrawn="1"/>
        </p:nvCxnSpPr>
        <p:spPr>
          <a:xfrm>
            <a:off x="0" y="2564904"/>
            <a:ext cx="5076056" cy="0"/>
          </a:xfrm>
          <a:prstGeom prst="line">
            <a:avLst/>
          </a:prstGeom>
          <a:ln w="25400">
            <a:solidFill>
              <a:srgbClr val="009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platzhalt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539552" y="3140968"/>
            <a:ext cx="4550296" cy="2448272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rutiger LT 57 Cn" panose="02000506040000020004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41A6D0-E306-449B-800D-90C79790DB79}"/>
              </a:ext>
            </a:extLst>
          </p:cNvPr>
          <p:cNvSpPr/>
          <p:nvPr userDrawn="1"/>
        </p:nvSpPr>
        <p:spPr>
          <a:xfrm>
            <a:off x="0" y="0"/>
            <a:ext cx="9144000" cy="6237312"/>
          </a:xfrm>
          <a:prstGeom prst="rect">
            <a:avLst/>
          </a:prstGeom>
          <a:pattFill prst="narVert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3568" y="4551263"/>
            <a:ext cx="5832648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A8EFD4-CA5D-46B0-8B20-894725B70B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32656"/>
            <a:ext cx="1737197" cy="18332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6237288"/>
            <a:ext cx="9144000" cy="620712"/>
          </a:xfrm>
          <a:prstGeom prst="rect">
            <a:avLst/>
          </a:prstGeom>
          <a:solidFill>
            <a:srgbClr val="7AB51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670708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6707088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24487"/>
            <a:ext cx="109046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r>
              <a:rPr lang="de-DE"/>
              <a:t>04.11.2020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35696" y="6324487"/>
            <a:ext cx="532859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596336" y="6324487"/>
            <a:ext cx="109046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>
                <a:solidFill>
                  <a:schemeClr val="bg1"/>
                </a:solidFill>
                <a:latin typeface="Frutiger LT 57 Cn" panose="02000506040000020004" pitchFamily="2" charset="0"/>
              </a:defRPr>
            </a:lvl1pPr>
          </a:lstStyle>
          <a:p>
            <a:fld id="{61D7BA19-1993-4CCF-BA94-17133CD5796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 descr="logo_palucca-schule_4c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88907" y="-99391"/>
            <a:ext cx="1656183" cy="165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2" r:id="rId3"/>
    <p:sldLayoutId id="2147483720" r:id="rId4"/>
    <p:sldLayoutId id="2147483722" r:id="rId5"/>
    <p:sldLayoutId id="2147483723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Frutiger LT 57 Cn" panose="02000506040000020004" pitchFamily="2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Frutiger LT 57 Cn" panose="02000506040000020004" pitchFamily="2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Frutiger LT 57 Cn" panose="02000506040000020004" pitchFamily="2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Frutiger LT 57 Cn" panose="02000506040000020004" pitchFamily="2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Frutiger LT 57 Cn" panose="02000506040000020004" pitchFamily="2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Frutiger LT 57 Cn" panose="02000506040000020004" pitchFamily="2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2640E51-72E4-4C43-AB2E-04163E279F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" r="11170"/>
          <a:stretch/>
        </p:blipFill>
        <p:spPr>
          <a:xfrm>
            <a:off x="1622" y="-7756"/>
            <a:ext cx="9144000" cy="653111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C542E1E6-336E-4468-B153-E9E757136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306" y="14759"/>
            <a:ext cx="8568952" cy="1470025"/>
          </a:xfrm>
        </p:spPr>
        <p:txBody>
          <a:bodyPr>
            <a:normAutofit/>
          </a:bodyPr>
          <a:lstStyle/>
          <a:p>
            <a:r>
              <a:rPr lang="de-DE" dirty="0"/>
              <a:t>MA DANCE TEACHER PROGRAMME</a:t>
            </a:r>
            <a:br>
              <a:rPr lang="de-DE" dirty="0"/>
            </a:br>
            <a:r>
              <a:rPr lang="de-DE" sz="2400" b="0" dirty="0"/>
              <a:t>Michael Rissmann | Interim Head </a:t>
            </a:r>
            <a:r>
              <a:rPr lang="de-DE" sz="2400" b="0" dirty="0" err="1"/>
              <a:t>of</a:t>
            </a:r>
            <a:r>
              <a:rPr lang="de-DE" sz="2400" b="0" dirty="0"/>
              <a:t> Programme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D32FA89-2CE0-415C-B571-94BC79930903}"/>
              </a:ext>
            </a:extLst>
          </p:cNvPr>
          <p:cNvSpPr txBox="1"/>
          <p:nvPr/>
        </p:nvSpPr>
        <p:spPr>
          <a:xfrm>
            <a:off x="8028384" y="6269250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/>
                </a:solidFill>
              </a:rPr>
              <a:t>© Matthias Rietschel</a:t>
            </a: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63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 DANCE TEACHER PROGRAMME</a:t>
            </a:r>
            <a:endParaRPr lang="en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14CDB-14D3-4DFB-AD6E-828816C2E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147248" cy="4824536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200" dirty="0">
                <a:solidFill>
                  <a:srgbClr val="7AB51D"/>
                </a:solidFill>
              </a:rPr>
              <a:t>Master </a:t>
            </a:r>
            <a:r>
              <a:rPr lang="de-DE" sz="2200" dirty="0" err="1">
                <a:solidFill>
                  <a:srgbClr val="7AB51D"/>
                </a:solidFill>
              </a:rPr>
              <a:t>of</a:t>
            </a:r>
            <a:r>
              <a:rPr lang="de-DE" sz="2200" dirty="0">
                <a:solidFill>
                  <a:srgbClr val="7AB51D"/>
                </a:solidFill>
              </a:rPr>
              <a:t> Arts // 3-Year Programme (</a:t>
            </a:r>
            <a:r>
              <a:rPr lang="de-DE" sz="2200" dirty="0" err="1">
                <a:solidFill>
                  <a:srgbClr val="7AB51D"/>
                </a:solidFill>
              </a:rPr>
              <a:t>work-study</a:t>
            </a:r>
            <a:r>
              <a:rPr lang="de-DE" sz="2200" dirty="0">
                <a:solidFill>
                  <a:srgbClr val="7AB51D"/>
                </a:solidFill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de-DE" sz="2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Audience</a:t>
            </a: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Professional dancers and dance teachers who are working in professional training institutions, in the field pf community dance or in dance companies and theatres.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u="sng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Programme</a:t>
            </a:r>
            <a:r>
              <a:rPr lang="en-US" sz="21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Characteristics</a:t>
            </a:r>
            <a:endParaRPr lang="de-DE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Specialisation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Focus</a:t>
            </a:r>
          </a:p>
          <a:p>
            <a:pPr>
              <a:lnSpc>
                <a:spcPct val="120000"/>
              </a:lnSpc>
              <a:spcBef>
                <a:spcPts val="24"/>
              </a:spcBef>
              <a:buFont typeface="Courier New" panose="02070309020205020404" pitchFamily="49" charset="0"/>
              <a:buChar char="o"/>
            </a:pP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Crosspollination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between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 Dance Teacher and BA Dance and MA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Choreography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Programme</a:t>
            </a:r>
          </a:p>
          <a:p>
            <a:pPr>
              <a:lnSpc>
                <a:spcPct val="120000"/>
              </a:lnSpc>
              <a:spcBef>
                <a:spcPts val="24"/>
              </a:spcBef>
              <a:buFont typeface="Courier New" panose="02070309020205020404" pitchFamily="49" charset="0"/>
              <a:buChar char="o"/>
            </a:pP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interdisciplinary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course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subjects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include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dance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dance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history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dance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medicine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psychology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pedagogy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teaching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practice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assistant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teaching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composition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production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management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24"/>
              </a:spcBef>
              <a:buFont typeface="Courier New" panose="02070309020205020404" pitchFamily="49" charset="0"/>
              <a:buChar char="o"/>
            </a:pP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Flexible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module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system</a:t>
            </a:r>
            <a:endParaRPr lang="de-DE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24"/>
              </a:spcBef>
              <a:buFont typeface="Courier New" panose="02070309020205020404" pitchFamily="49" charset="0"/>
              <a:buChar char="o"/>
            </a:pP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 &amp; International Partnerships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with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large </a:t>
            </a:r>
            <a:r>
              <a:rPr lang="de-DE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artistic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network.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D6DAE-1076-44DC-AD81-8B275751F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59575-8737-4971-8E2A-0B0A41E5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2</a:t>
            </a:fld>
            <a:endParaRPr lang="de-DE" dirty="0">
              <a:latin typeface="Frutiger LT 57 Cn" panose="02000506040000020004" pitchFamily="2" charset="0"/>
            </a:endParaRPr>
          </a:p>
        </p:txBody>
      </p:sp>
      <p:pic>
        <p:nvPicPr>
          <p:cNvPr id="3076" name="Picture 4" descr="TrendClub100 Fahne Flagge „Großbritannien Great Britain UK Union Jack“ - 150x90 cm / 90x150cm">
            <a:extLst>
              <a:ext uri="{FF2B5EF4-FFF2-40B4-BE49-F238E27FC236}">
                <a16:creationId xmlns:a16="http://schemas.microsoft.com/office/drawing/2014/main" id="{CC1024D0-CFEC-498B-8839-0BA296C375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9" b="26270"/>
          <a:stretch/>
        </p:blipFill>
        <p:spPr bwMode="auto">
          <a:xfrm>
            <a:off x="5724128" y="1484784"/>
            <a:ext cx="320923" cy="19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658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FOCUS AND SPECIALISATION</a:t>
            </a:r>
            <a:endParaRPr lang="en-DE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E1D09-EAB0-4D6F-AB73-C4E227C28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147248" cy="48245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Students may choose one focus and one specialisation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7AB51D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rgbClr val="7AB51D"/>
                </a:solidFill>
              </a:rPr>
              <a:t>Focus: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Ballet </a:t>
            </a:r>
            <a:r>
              <a:rPr lang="en-GB" sz="2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</a:t>
            </a:r>
            <a: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Contemporary/Modern Dance</a:t>
            </a:r>
            <a:endParaRPr lang="de-DE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de-DE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de-DE" dirty="0" err="1">
                <a:solidFill>
                  <a:srgbClr val="7AB51D"/>
                </a:solidFill>
              </a:rPr>
              <a:t>Specialisation</a:t>
            </a:r>
            <a:r>
              <a:rPr lang="de-DE" dirty="0">
                <a:solidFill>
                  <a:srgbClr val="7AB51D"/>
                </a:solidFill>
              </a:rPr>
              <a:t>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1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Ballet Master/Rehearsal Director</a:t>
            </a:r>
            <a:b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</a:br>
            <a: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Requirements: 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M</a:t>
            </a:r>
            <a:r>
              <a:rPr lang="de-DE" sz="2100" dirty="0">
                <a:latin typeface="Frutiger LT 57 Cn" panose="02000506040000020004"/>
              </a:rPr>
              <a:t>inimum 5 </a:t>
            </a:r>
            <a:r>
              <a:rPr lang="de-DE" sz="2100" dirty="0" err="1">
                <a:latin typeface="Frutiger LT 57 Cn" panose="02000506040000020004"/>
              </a:rPr>
              <a:t>years</a:t>
            </a:r>
            <a:r>
              <a:rPr lang="de-DE" sz="2100" dirty="0"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of</a:t>
            </a:r>
            <a:r>
              <a:rPr lang="de-DE" sz="2100" dirty="0"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experience</a:t>
            </a:r>
            <a:r>
              <a:rPr lang="de-DE" sz="2100" dirty="0"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as</a:t>
            </a:r>
            <a:r>
              <a:rPr lang="de-DE" sz="2100" dirty="0">
                <a:latin typeface="Frutiger LT 57 Cn" panose="02000506040000020004"/>
              </a:rPr>
              <a:t> a Dancer in a Company</a:t>
            </a:r>
            <a: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*</a:t>
            </a:r>
            <a:r>
              <a:rPr lang="de-DE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or</a:t>
            </a:r>
            <a:r>
              <a:rPr lang="de-DE" sz="2100" dirty="0">
                <a:latin typeface="Frutiger LT 57 Cn" panose="02000506040000020004"/>
              </a:rPr>
              <a:t> </a:t>
            </a:r>
          </a:p>
          <a:p>
            <a:pPr marL="360000" indent="0">
              <a:spcBef>
                <a:spcPts val="0"/>
              </a:spcBef>
              <a:buNone/>
            </a:pPr>
            <a:r>
              <a:rPr lang="de-DE" sz="2100" dirty="0" err="1">
                <a:latin typeface="Frutiger LT 57 Cn" panose="02000506040000020004"/>
              </a:rPr>
              <a:t>verifiable</a:t>
            </a:r>
            <a:r>
              <a:rPr lang="de-DE" sz="2100" dirty="0"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experience</a:t>
            </a:r>
            <a:r>
              <a:rPr lang="de-DE" sz="2100" dirty="0"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as</a:t>
            </a:r>
            <a:r>
              <a:rPr lang="de-DE" sz="2100" dirty="0"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Ballet</a:t>
            </a:r>
            <a:r>
              <a:rPr lang="de-DE" sz="2100" dirty="0">
                <a:latin typeface="Frutiger LT 57 Cn" panose="02000506040000020004"/>
              </a:rPr>
              <a:t> Master/Training </a:t>
            </a:r>
            <a:r>
              <a:rPr lang="de-DE" sz="2100" dirty="0" err="1">
                <a:latin typeface="Frutiger LT 57 Cn" panose="02000506040000020004"/>
              </a:rPr>
              <a:t>Director</a:t>
            </a:r>
            <a:r>
              <a:rPr lang="de-DE" sz="2100" dirty="0">
                <a:latin typeface="Frutiger LT 57 Cn" panose="02000506040000020004"/>
              </a:rPr>
              <a:t>/</a:t>
            </a:r>
            <a:r>
              <a:rPr lang="de-DE" sz="2100" dirty="0" err="1">
                <a:latin typeface="Frutiger LT 57 Cn" panose="02000506040000020004"/>
              </a:rPr>
              <a:t>Rehearsal</a:t>
            </a:r>
            <a:r>
              <a:rPr lang="de-DE" sz="2100" dirty="0">
                <a:latin typeface="Frutiger LT 57 Cn" panose="02000506040000020004"/>
              </a:rPr>
              <a:t> </a:t>
            </a:r>
            <a:r>
              <a:rPr lang="de-DE" sz="2100" dirty="0" err="1">
                <a:latin typeface="Frutiger LT 57 Cn" panose="02000506040000020004"/>
              </a:rPr>
              <a:t>Director</a:t>
            </a:r>
            <a: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*</a:t>
            </a:r>
            <a:endParaRPr lang="de-DE" sz="2100" dirty="0">
              <a:solidFill>
                <a:schemeClr val="tx1">
                  <a:lumMod val="75000"/>
                  <a:lumOff val="25000"/>
                </a:schemeClr>
              </a:solidFill>
              <a:latin typeface="Frutiger LT 57 Cn" panose="02000506040000020004"/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1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Dance Teacher for Professional Training</a:t>
            </a:r>
            <a:b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</a:br>
            <a: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Requirements: 3 years of experience as a Dancer in a Company* or 5 years as a Dance Teacher*</a:t>
            </a:r>
            <a:endParaRPr lang="de-DE" sz="2100" dirty="0">
              <a:solidFill>
                <a:schemeClr val="tx1">
                  <a:lumMod val="75000"/>
                  <a:lumOff val="25000"/>
                </a:schemeClr>
              </a:solidFill>
              <a:latin typeface="Frutiger LT 57 Cn" panose="02000506040000020004"/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1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Dance Teacher for Community Dance/Amateur fields</a:t>
            </a:r>
            <a:b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</a:br>
            <a:r>
              <a:rPr lang="en-GB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rutiger LT 57 Cn" panose="02000506040000020004"/>
              </a:rPr>
              <a:t>Requirements: Minimum 1 year of experience as a Dancer in a Company or minimum 3 years of experience as a Dance Teacher or successful completion of the aptitude test (video presentation of the stipulated variation/Etude)</a:t>
            </a:r>
            <a:endParaRPr lang="de-DE" sz="2100" dirty="0">
              <a:solidFill>
                <a:schemeClr val="tx1">
                  <a:lumMod val="75000"/>
                  <a:lumOff val="25000"/>
                </a:schemeClr>
              </a:solidFill>
              <a:latin typeface="Frutiger LT 57 Cn" panose="02000506040000020004"/>
            </a:endParaRPr>
          </a:p>
          <a:p>
            <a:pPr marL="0" indent="0">
              <a:buNone/>
            </a:pPr>
            <a:r>
              <a:rPr lang="en-GB" sz="2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*</a:t>
            </a:r>
            <a:r>
              <a:rPr lang="en-GB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according to the chosen focus</a:t>
            </a:r>
            <a:endParaRPr lang="en-DE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3</a:t>
            </a:fld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E89D8CD-8DA8-4C3E-BBCF-44D1F8F9DE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533B09D-FF32-4481-A596-F4C1B00C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960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COURSE OF STUDY</a:t>
            </a:r>
            <a:endParaRPr lang="en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4</a:t>
            </a:fld>
            <a:endParaRPr lang="de-DE" dirty="0">
              <a:latin typeface="Frutiger LT 57 Cn" panose="02000506040000020004" pitchFamily="2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1A4D09F-53C8-4355-B4B4-259E6E3525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87" b="6887"/>
          <a:stretch/>
        </p:blipFill>
        <p:spPr>
          <a:xfrm>
            <a:off x="123209" y="1700808"/>
            <a:ext cx="8913287" cy="4351852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F2A88B3-19A4-4A74-A63B-4A116AA883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FB658F7-E96E-4FC5-883D-CE67EE647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530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MODULES 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work-study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programme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DE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D6DAE-1076-44DC-AD81-8B275751F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18.01.2021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5</a:t>
            </a:fld>
            <a:endParaRPr lang="de-DE" dirty="0">
              <a:latin typeface="Frutiger LT 57 Cn" panose="02000506040000020004" pitchFamily="2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7D588C1-4C9F-4326-8C4D-3DEED8FFA8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13" t="20600" r="34250" b="9402"/>
          <a:stretch/>
        </p:blipFill>
        <p:spPr>
          <a:xfrm>
            <a:off x="539552" y="1233087"/>
            <a:ext cx="6707088" cy="4860209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A1F4491-1D94-4E1A-A442-FB52DEEB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11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PREREQUISITES</a:t>
            </a:r>
            <a:endParaRPr lang="en-DE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E1D09-EAB0-4D6F-AB73-C4E227C28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147248" cy="4713387"/>
          </a:xfrm>
        </p:spPr>
        <p:txBody>
          <a:bodyPr>
            <a:normAutofit/>
          </a:bodyPr>
          <a:lstStyle/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or subject-specific higher education entrance qualification                  or advanced technical college entrance qualification according to             German law § 17 Abs. 2 </a:t>
            </a:r>
            <a:r>
              <a:rPr lang="en-GB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SächsHSFG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Teaching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ability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C1 level English language (for the part-time work-study programme)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GB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Evidence of higher education or technical college in accordance with § 17 Abs. 11 </a:t>
            </a:r>
            <a:r>
              <a:rPr lang="en-GB" sz="18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SächsHSFG</a:t>
            </a:r>
            <a:r>
              <a:rPr lang="en-GB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when especially high levels of artistic achievement can be provided.</a:t>
            </a: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6</a:t>
            </a:fld>
            <a:endParaRPr lang="de-DE" dirty="0">
              <a:latin typeface="Frutiger LT 57 Cn" panose="02000506040000020004" pitchFamily="2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468F9F6-40A6-4780-B245-F4BC631DC5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3135"/>
            <a:ext cx="2210923" cy="14730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565F9FF-B902-4862-93AA-75F4E50C29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4653134"/>
            <a:ext cx="2210922" cy="147302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E4273B5-73A8-483B-AACC-BD66A46726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22" y="4653135"/>
            <a:ext cx="2209541" cy="147302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A6E28AD-889E-41C6-A11B-20D7F91C05C6}"/>
              </a:ext>
            </a:extLst>
          </p:cNvPr>
          <p:cNvSpPr txBox="1"/>
          <p:nvPr/>
        </p:nvSpPr>
        <p:spPr>
          <a:xfrm>
            <a:off x="751959" y="5924599"/>
            <a:ext cx="165980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© </a:t>
            </a:r>
            <a:r>
              <a:rPr lang="de-DE" sz="700" dirty="0"/>
              <a:t> </a:t>
            </a:r>
            <a:r>
              <a:rPr lang="de-DE" sz="700" dirty="0">
                <a:solidFill>
                  <a:schemeClr val="bg1"/>
                </a:solidFill>
              </a:rPr>
              <a:t> Christine Anna Schulze </a:t>
            </a:r>
            <a:r>
              <a:rPr lang="de-DE" sz="700" dirty="0" err="1">
                <a:solidFill>
                  <a:schemeClr val="bg1"/>
                </a:solidFill>
              </a:rPr>
              <a:t>Beiering</a:t>
            </a:r>
            <a:endParaRPr lang="de-DE" sz="700" dirty="0">
              <a:solidFill>
                <a:schemeClr val="bg1"/>
              </a:solidFill>
            </a:endParaRP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6A56108-EE52-4340-B9BB-0CE825913769}"/>
              </a:ext>
            </a:extLst>
          </p:cNvPr>
          <p:cNvSpPr txBox="1"/>
          <p:nvPr/>
        </p:nvSpPr>
        <p:spPr>
          <a:xfrm>
            <a:off x="5360471" y="5924599"/>
            <a:ext cx="165980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© </a:t>
            </a:r>
            <a:r>
              <a:rPr lang="de-DE" sz="700" dirty="0"/>
              <a:t> </a:t>
            </a:r>
            <a:r>
              <a:rPr lang="de-DE" sz="700" dirty="0">
                <a:solidFill>
                  <a:schemeClr val="bg1"/>
                </a:solidFill>
              </a:rPr>
              <a:t> Christine Anna Schulze </a:t>
            </a:r>
            <a:r>
              <a:rPr lang="de-DE" sz="700" dirty="0" err="1">
                <a:solidFill>
                  <a:schemeClr val="bg1"/>
                </a:solidFill>
              </a:rPr>
              <a:t>Beiering</a:t>
            </a:r>
            <a:endParaRPr lang="de-DE" sz="700" dirty="0">
              <a:solidFill>
                <a:schemeClr val="bg1"/>
              </a:solidFill>
            </a:endParaRP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CC130D7-3B25-4514-BF1E-E53ED071CF4C}"/>
              </a:ext>
            </a:extLst>
          </p:cNvPr>
          <p:cNvSpPr txBox="1"/>
          <p:nvPr/>
        </p:nvSpPr>
        <p:spPr>
          <a:xfrm>
            <a:off x="3598859" y="5948967"/>
            <a:ext cx="165980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© </a:t>
            </a:r>
            <a:r>
              <a:rPr lang="de-DE" sz="700" dirty="0"/>
              <a:t> </a:t>
            </a:r>
            <a:r>
              <a:rPr lang="de-DE" sz="700" dirty="0">
                <a:solidFill>
                  <a:schemeClr val="bg1"/>
                </a:solidFill>
              </a:rPr>
              <a:t> Matthias Rietschel</a:t>
            </a: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420F3C7-656A-4C12-8B34-3430F7299C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7"/>
          <a:stretch/>
        </p:blipFill>
        <p:spPr>
          <a:xfrm>
            <a:off x="7007871" y="4653134"/>
            <a:ext cx="1992709" cy="1473028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70D37311-4EBA-4317-9F46-16F929C04572}"/>
              </a:ext>
            </a:extLst>
          </p:cNvPr>
          <p:cNvSpPr txBox="1"/>
          <p:nvPr/>
        </p:nvSpPr>
        <p:spPr>
          <a:xfrm>
            <a:off x="8028384" y="5940932"/>
            <a:ext cx="16598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© </a:t>
            </a:r>
            <a:r>
              <a:rPr lang="de-DE" sz="700" dirty="0"/>
              <a:t> </a:t>
            </a:r>
            <a:r>
              <a:rPr lang="de-DE" sz="700" dirty="0">
                <a:solidFill>
                  <a:schemeClr val="bg1"/>
                </a:solidFill>
              </a:rPr>
              <a:t>Fernando Coelho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E3436F0C-F2C1-40BA-960C-53A3E10E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A3A8A6BB-077D-4601-A82A-A2BE13B3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83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HOW TO APPLY (MADT)</a:t>
            </a:r>
            <a:endParaRPr lang="en-DE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E1D09-EAB0-4D6F-AB73-C4E227C28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7"/>
            <a:ext cx="8435280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US" sz="2000" dirty="0">
                <a:solidFill>
                  <a:srgbClr val="7AB51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Online Application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(next enrolment MADT: Winter Semester 2025/26)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Application period 2025: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à"/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planned from 01.01.-14.03.25</a:t>
            </a:r>
            <a:endParaRPr lang="en-US" sz="1900" b="1" i="1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à"/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Proof of C1 English level must be submitted by the end of 2</a:t>
            </a:r>
            <a:r>
              <a:rPr lang="en-US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nd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 semester</a:t>
            </a:r>
            <a:endParaRPr lang="en-US" sz="2000" dirty="0">
              <a:solidFill>
                <a:srgbClr val="7AB51D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n-US" sz="2000" dirty="0">
                <a:solidFill>
                  <a:srgbClr val="7AB51D"/>
                </a:solidFill>
              </a:rPr>
              <a:t>Fees and Tuition </a:t>
            </a:r>
            <a:endParaRPr lang="de-DE" sz="2000" dirty="0">
              <a:solidFill>
                <a:srgbClr val="7AB51D"/>
              </a:solidFill>
            </a:endParaRPr>
          </a:p>
          <a:p>
            <a:pPr>
              <a:spcBef>
                <a:spcPts val="0"/>
              </a:spcBef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fee: EUR 50 (one-time fee)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Semester fee: </a:t>
            </a: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</a:rPr>
              <a:t>EUR 103.50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each semester</a:t>
            </a:r>
          </a:p>
          <a:p>
            <a:pPr marL="0" indent="0">
              <a:buNone/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fee includes student community &amp; student service, optional public transport for additional fees available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Tuition fee: EUR 750 each semester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7</a:t>
            </a:fld>
            <a:endParaRPr lang="de-DE" dirty="0">
              <a:latin typeface="Frutiger LT 57 Cn" panose="02000506040000020004" pitchFamily="2" charset="0"/>
            </a:endParaRPr>
          </a:p>
        </p:txBody>
      </p:sp>
      <p:pic>
        <p:nvPicPr>
          <p:cNvPr id="7" name="Picture 4" descr="TrendClub100 Fahne Flagge „Großbritannien Great Britain UK Union Jack“ - 150x90 cm / 90x150cm">
            <a:extLst>
              <a:ext uri="{FF2B5EF4-FFF2-40B4-BE49-F238E27FC236}">
                <a16:creationId xmlns:a16="http://schemas.microsoft.com/office/drawing/2014/main" id="{1739155D-D06E-4DD3-BE23-B562D6D7F3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9" b="26270"/>
          <a:stretch/>
        </p:blipFill>
        <p:spPr bwMode="auto">
          <a:xfrm>
            <a:off x="4139952" y="692696"/>
            <a:ext cx="320923" cy="19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7ED7A2B-655D-4C73-9F42-BB51A307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A303F66-EA17-43C6-AD2B-E2FE330E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242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APPLICATION DOCUMENTS</a:t>
            </a:r>
            <a:endParaRPr lang="en-DE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E1D09-EAB0-4D6F-AB73-C4E227C28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7"/>
            <a:ext cx="8435280" cy="4824536"/>
          </a:xfrm>
        </p:spPr>
        <p:txBody>
          <a:bodyPr>
            <a:normAutofit/>
          </a:bodyPr>
          <a:lstStyle/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Tabular CV incl. detailed information on school education + work experience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Motivation letter according to Nr 1 b) admission regulation 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Certified copy or official transcripts of school leaving certificate from secondary school 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(foreign degrees have to be handed in with a certified translation into German or English)</a:t>
            </a: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applicable, certified copy of previous study periods (undergraduate and/or graduate studies) as well as study results and/or exam results 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work-study-programme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proof of English language 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Level C1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Other evidence of examination or qualification in the fields of art and pedagogy in accordance with § 2 para. 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Proof of payment of application fee (copy of bank receipt)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59575-8737-4971-8E2A-0B0A41E5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Prof. </a:t>
            </a:r>
            <a:r>
              <a:rPr lang="de-DE" dirty="0"/>
              <a:t>Jason Beechey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8</a:t>
            </a:fld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C86735-8382-4C05-9EDB-049A3E3A56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177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ADMISSION AND ENROLMENT </a:t>
            </a:r>
            <a:endParaRPr lang="en-DE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E1D09-EAB0-4D6F-AB73-C4E227C28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5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Admission is a two-step process, consisting of a pre-selection (via application portal/online) and an online audition for MADT.  </a:t>
            </a:r>
          </a:p>
          <a:p>
            <a:pPr marL="0" indent="0">
              <a:spcBef>
                <a:spcPts val="0"/>
              </a:spcBef>
              <a:buNone/>
            </a:pPr>
            <a:endParaRPr lang="en-GB" sz="2000" dirty="0"/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GB" sz="2000" dirty="0">
                <a:solidFill>
                  <a:srgbClr val="7AB51D"/>
                </a:solidFill>
              </a:rPr>
              <a:t>Pre-Selection (application portal)</a:t>
            </a:r>
          </a:p>
          <a:p>
            <a:pPr marL="857250" lvl="1" indent="-457200">
              <a:buAutoNum type="alphaLcPeriod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valuation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dance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and/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pedagogical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qualifications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based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on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documents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admission</a:t>
            </a: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57250" lvl="1" indent="-457200">
              <a:buAutoNum type="alphaLcPeriod"/>
            </a:pPr>
            <a:endParaRPr lang="en-GB" sz="1600" dirty="0">
              <a:solidFill>
                <a:srgbClr val="7AB51D"/>
              </a:solidFill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rgbClr val="7AB51D"/>
                </a:solidFill>
                <a:sym typeface="Wingdings" panose="05000000000000000000" pitchFamily="2" charset="2"/>
              </a:rPr>
              <a:t>O</a:t>
            </a:r>
            <a:r>
              <a:rPr lang="en-GB" sz="2000" dirty="0">
                <a:solidFill>
                  <a:srgbClr val="7AB51D"/>
                </a:solidFill>
              </a:rPr>
              <a:t>nline Audition (dates are available on our website)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Evaluation of the written concept for the practical training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Implementation of the practical training as described in the concept of a group of dancers or of a single dancer (duration of 30 min.) by video link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Interview with the Board of Admissions on line with the audition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(no longer than 15 minutes)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GB" sz="2000" dirty="0">
                <a:solidFill>
                  <a:srgbClr val="7AB51D"/>
                </a:solidFill>
              </a:rPr>
              <a:t>Enrolment for MADT (work-study) takes place </a:t>
            </a:r>
            <a:r>
              <a:rPr lang="en-GB" sz="2000" u="sng" dirty="0">
                <a:solidFill>
                  <a:srgbClr val="7AB51D"/>
                </a:solidFill>
              </a:rPr>
              <a:t>annually</a:t>
            </a:r>
            <a:r>
              <a:rPr lang="en-GB" sz="2000" dirty="0">
                <a:solidFill>
                  <a:srgbClr val="7AB51D"/>
                </a:solidFill>
              </a:rPr>
              <a:t> for the winter semester</a:t>
            </a:r>
            <a:r>
              <a:rPr lang="en-US" sz="2000" dirty="0">
                <a:solidFill>
                  <a:srgbClr val="7AB51D"/>
                </a:solidFill>
              </a:rPr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9</a:t>
            </a:fld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B76EE4-6626-4165-AE10-65BD77316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5004A29-3313-439A-A229-F1E76562C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83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MASTER INFO DAY – MADT / MAC</a:t>
            </a:r>
            <a:endParaRPr lang="en-DE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E1D09-EAB0-4D6F-AB73-C4E227C28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dirty="0">
              <a:solidFill>
                <a:srgbClr val="92D05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rgbClr val="92D050"/>
                </a:solidFill>
              </a:rPr>
              <a:t>MA Info Day 2025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dirty="0">
              <a:solidFill>
                <a:srgbClr val="92D05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rgbClr val="92D050"/>
                </a:solidFill>
              </a:rPr>
              <a:t>Master Dance Teacher Program/Master Choreography Program</a:t>
            </a:r>
          </a:p>
          <a:p>
            <a:pPr marL="0" indent="0">
              <a:spcBef>
                <a:spcPts val="0"/>
              </a:spcBef>
              <a:buNone/>
            </a:pPr>
            <a:endParaRPr lang="en-GB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Online format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Registration and more information soon available on the Palucca homepage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Master Dance Teacher Program</a:t>
            </a:r>
            <a:r>
              <a:rPr lang="de-DE" sz="2000" dirty="0"/>
              <a:t>: 13.01.25, 19:00 – 20:30</a:t>
            </a:r>
            <a:endParaRPr lang="de-DE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Master Choreography Program</a:t>
            </a:r>
            <a:r>
              <a:rPr lang="de-DE" sz="2000" dirty="0"/>
              <a:t>: 20.01.25, 19:00 – 20:30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10</a:t>
            </a:fld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A7CDB74-7DF5-4DBE-8CC7-395B0A730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C470C3-C170-4E98-95D2-1239780F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9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9F3-900A-45B8-A893-CDBB8BBC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STAY IN TOUCH!</a:t>
            </a:r>
            <a:endParaRPr lang="en-DE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E1D09-EAB0-4D6F-AB73-C4E227C28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9140" y="1649802"/>
            <a:ext cx="5477780" cy="2376264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de-DE" sz="2000" dirty="0">
                <a:solidFill>
                  <a:srgbClr val="7AB51D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Interim Head </a:t>
            </a:r>
            <a:r>
              <a:rPr lang="de-DE" sz="2000" dirty="0" err="1">
                <a:solidFill>
                  <a:srgbClr val="7AB51D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000" dirty="0">
                <a:solidFill>
                  <a:srgbClr val="7AB51D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MA Dance Teacher Programme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Michael Rissmann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m.rissmann@palucca.eu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+49 (0)351 25906-58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en-D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DE" sz="18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0600B-F57C-4D42-A265-A0B946D6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A19-1993-4CCF-BA94-17133CD57965}" type="slidenum">
              <a:rPr lang="de-DE" smtClean="0"/>
              <a:pPr/>
              <a:t>11</a:t>
            </a:fld>
            <a:endParaRPr lang="de-DE" dirty="0">
              <a:latin typeface="Frutiger LT 57 Cn" panose="02000506040000020004" pitchFamily="2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D9F1CAE-C7EC-4317-84A4-C89514A4D1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985" y="3972934"/>
            <a:ext cx="286682" cy="286682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0BB553AB-A86E-4A59-BBCB-1E5D4918C4A4}"/>
              </a:ext>
            </a:extLst>
          </p:cNvPr>
          <p:cNvSpPr txBox="1"/>
          <p:nvPr/>
        </p:nvSpPr>
        <p:spPr>
          <a:xfrm>
            <a:off x="517152" y="4325034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© Ida Zenna</a:t>
            </a:r>
            <a:endParaRPr lang="de-DE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Home, Homepage, Housse">
            <a:extLst>
              <a:ext uri="{FF2B5EF4-FFF2-40B4-BE49-F238E27FC236}">
                <a16:creationId xmlns:a16="http://schemas.microsoft.com/office/drawing/2014/main" id="{46026165-2D03-4100-AD95-D211146C2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25458"/>
            <a:ext cx="286682" cy="28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5533442-2FE6-42D2-B133-402EB679D48F}"/>
              </a:ext>
            </a:extLst>
          </p:cNvPr>
          <p:cNvSpPr txBox="1">
            <a:spLocks/>
          </p:cNvSpPr>
          <p:nvPr/>
        </p:nvSpPr>
        <p:spPr>
          <a:xfrm>
            <a:off x="490503" y="4821402"/>
            <a:ext cx="5477780" cy="5518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15000"/>
              </a:lnSpc>
              <a:spcAft>
                <a:spcPts val="750"/>
              </a:spcAft>
              <a:buFont typeface="Arial" pitchFamily="34" charset="0"/>
              <a:buNone/>
            </a:pPr>
            <a:r>
              <a:rPr lang="de-DE" dirty="0">
                <a:solidFill>
                  <a:srgbClr val="7AB51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Homepage</a:t>
            </a:r>
            <a:endParaRPr lang="en-DE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5000"/>
              </a:lnSpc>
              <a:spcAft>
                <a:spcPts val="10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5000"/>
              </a:lnSpc>
              <a:spcAft>
                <a:spcPts val="10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5000"/>
              </a:lnSpc>
              <a:spcAft>
                <a:spcPts val="10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endParaRPr lang="en-DE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5000"/>
              </a:lnSpc>
              <a:spcAft>
                <a:spcPts val="10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endParaRPr lang="en-DE" sz="1800" dirty="0">
              <a:solidFill>
                <a:srgbClr val="40404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DE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EEDDB7-A3E6-4C4A-ACA5-8077880E32B5}"/>
              </a:ext>
            </a:extLst>
          </p:cNvPr>
          <p:cNvSpPr txBox="1">
            <a:spLocks/>
          </p:cNvSpPr>
          <p:nvPr/>
        </p:nvSpPr>
        <p:spPr>
          <a:xfrm>
            <a:off x="898242" y="5325458"/>
            <a:ext cx="5906006" cy="551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Frutiger LT 57 Cn" panose="02000506040000020004" pitchFamily="2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15000"/>
              </a:lnSpc>
              <a:spcAft>
                <a:spcPts val="750"/>
              </a:spcAft>
              <a:buNone/>
            </a:pPr>
            <a:r>
              <a:rPr lang="de-DE" sz="1400" u="sng" dirty="0"/>
              <a:t>https://palucca.eu/en/study-programmes/master-dance-teacher-programme</a:t>
            </a: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5000"/>
              </a:lnSpc>
              <a:spcAft>
                <a:spcPts val="10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endParaRPr lang="en-DE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5000"/>
              </a:lnSpc>
              <a:spcAft>
                <a:spcPts val="1000"/>
              </a:spcAft>
              <a:buSzPts val="1000"/>
              <a:buFont typeface="Arial" pitchFamily="34" charset="0"/>
              <a:buNone/>
              <a:tabLst>
                <a:tab pos="457200" algn="l"/>
              </a:tabLst>
            </a:pPr>
            <a:endParaRPr lang="en-DE" sz="1800" dirty="0">
              <a:solidFill>
                <a:srgbClr val="40404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DE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363D87F-A1EE-43DA-9FCD-75BC22010E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487"/>
            <a:ext cx="1090464" cy="365125"/>
          </a:xfrm>
        </p:spPr>
        <p:txBody>
          <a:bodyPr/>
          <a:lstStyle/>
          <a:p>
            <a:r>
              <a:rPr lang="de-DE" dirty="0"/>
              <a:t>02.01.2024</a:t>
            </a:r>
            <a:endParaRPr lang="de-DE" dirty="0">
              <a:latin typeface="Frutiger LT 57 Cn" panose="02000506040000020004" pitchFamily="2" charset="0"/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986FA4A4-19A8-4141-B249-3552E9A24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62472" y="6324487"/>
            <a:ext cx="6336704" cy="365125"/>
          </a:xfrm>
        </p:spPr>
        <p:txBody>
          <a:bodyPr/>
          <a:lstStyle/>
          <a:p>
            <a:r>
              <a:rPr lang="de-DE" dirty="0"/>
              <a:t>MA Dance Teacher Programme </a:t>
            </a:r>
            <a:r>
              <a:rPr lang="en-US" dirty="0"/>
              <a:t>| </a:t>
            </a:r>
            <a:r>
              <a:rPr lang="de-DE" dirty="0"/>
              <a:t>Interim Head Michael Rissmann</a:t>
            </a:r>
          </a:p>
          <a:p>
            <a:endParaRPr lang="de-DE" dirty="0">
              <a:latin typeface="Frutiger LT 57 Cn" panose="02000506040000020004" pitchFamily="2" charset="0"/>
            </a:endParaRPr>
          </a:p>
        </p:txBody>
      </p:sp>
      <p:pic>
        <p:nvPicPr>
          <p:cNvPr id="8" name="Picture 2" descr="Lehrkörper - Deutsch">
            <a:extLst>
              <a:ext uri="{FF2B5EF4-FFF2-40B4-BE49-F238E27FC236}">
                <a16:creationId xmlns:a16="http://schemas.microsoft.com/office/drawing/2014/main" id="{35EE4B12-9029-427C-B4D0-E0FDD972C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57" y="1343293"/>
            <a:ext cx="1944216" cy="291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402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8F203BC-A30B-49BE-88CA-50403838C17F}"/>
              </a:ext>
            </a:extLst>
          </p:cNvPr>
          <p:cNvSpPr txBox="1"/>
          <p:nvPr/>
        </p:nvSpPr>
        <p:spPr>
          <a:xfrm>
            <a:off x="8430334" y="6165304"/>
            <a:ext cx="132624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© </a:t>
            </a:r>
            <a:r>
              <a:rPr lang="de-DE" sz="700" dirty="0"/>
              <a:t> </a:t>
            </a:r>
            <a:r>
              <a:rPr lang="de-DE" sz="700" dirty="0">
                <a:solidFill>
                  <a:schemeClr val="bg1"/>
                </a:solidFill>
              </a:rPr>
              <a:t>Ida Zenna</a:t>
            </a: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169159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vorlage Palucca Hochschule für Tanz Dresd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Vorlage_Präsentation</Template>
  <TotalTime>0</TotalTime>
  <Words>938</Words>
  <Application>Microsoft Office PowerPoint</Application>
  <PresentationFormat>Bildschirmpräsentation (4:3)</PresentationFormat>
  <Paragraphs>144</Paragraphs>
  <Slides>12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Frutiger LT 57 Cn</vt:lpstr>
      <vt:lpstr>Times New Roman</vt:lpstr>
      <vt:lpstr>Wingdings</vt:lpstr>
      <vt:lpstr>Folienvorlage Palucca Hochschule für Tanz Dresden</vt:lpstr>
      <vt:lpstr>MA DANCE TEACHER PROGRAMME Michael Rissmann | Interim Head of Programme</vt:lpstr>
      <vt:lpstr>MA DANCE TEACHER PROGRAMME</vt:lpstr>
      <vt:lpstr>FOCUS AND SPECIALISATION</vt:lpstr>
      <vt:lpstr>COURSE OF STUDY</vt:lpstr>
      <vt:lpstr>MODULES (work-study programme)</vt:lpstr>
      <vt:lpstr>PREREQUISITES</vt:lpstr>
      <vt:lpstr>HOW TO APPLY (MADT)</vt:lpstr>
      <vt:lpstr>APPLICATION DOCUMENTS</vt:lpstr>
      <vt:lpstr>ADMISSION AND ENROLMENT </vt:lpstr>
      <vt:lpstr>MASTER INFO DAY – MADT / MAC</vt:lpstr>
      <vt:lpstr>STAY IN TOUCH!</vt:lpstr>
      <vt:lpstr>PowerPoint-Präsentation</vt:lpstr>
    </vt:vector>
  </TitlesOfParts>
  <Company>Palucca Schule Dresden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Palucca Hochschule für Tanz Dresden</dc:title>
  <dc:creator>Backhaus-Nousch, Dr. Katja</dc:creator>
  <cp:lastModifiedBy>Rissmann, Michael</cp:lastModifiedBy>
  <cp:revision>147</cp:revision>
  <cp:lastPrinted>2020-10-19T06:30:21Z</cp:lastPrinted>
  <dcterms:created xsi:type="dcterms:W3CDTF">2020-10-13T10:47:11Z</dcterms:created>
  <dcterms:modified xsi:type="dcterms:W3CDTF">2024-08-19T07:47:30Z</dcterms:modified>
</cp:coreProperties>
</file>