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5"/>
  </p:notesMasterIdLst>
  <p:handoutMasterIdLst>
    <p:handoutMasterId r:id="rId16"/>
  </p:handoutMasterIdLst>
  <p:sldIdLst>
    <p:sldId id="291" r:id="rId2"/>
    <p:sldId id="300" r:id="rId3"/>
    <p:sldId id="302" r:id="rId4"/>
    <p:sldId id="304" r:id="rId5"/>
    <p:sldId id="305" r:id="rId6"/>
    <p:sldId id="292" r:id="rId7"/>
    <p:sldId id="295" r:id="rId8"/>
    <p:sldId id="298" r:id="rId9"/>
    <p:sldId id="299" r:id="rId10"/>
    <p:sldId id="303" r:id="rId11"/>
    <p:sldId id="297" r:id="rId12"/>
    <p:sldId id="288" r:id="rId13"/>
    <p:sldId id="266" r:id="rId14"/>
  </p:sldIdLst>
  <p:sldSz cx="9144000" cy="6858000" type="screen4x3"/>
  <p:notesSz cx="9926638" cy="6797675"/>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Abschnitt ohne Titel" id="{C298B374-1C36-49C6-8E2B-FC78F541B0CC}">
          <p14:sldIdLst>
            <p14:sldId id="291"/>
            <p14:sldId id="300"/>
            <p14:sldId id="302"/>
            <p14:sldId id="304"/>
            <p14:sldId id="305"/>
            <p14:sldId id="292"/>
            <p14:sldId id="295"/>
            <p14:sldId id="298"/>
            <p14:sldId id="299"/>
            <p14:sldId id="303"/>
            <p14:sldId id="297"/>
            <p14:sldId id="288"/>
            <p14:sldId id="26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userDrawn="1">
          <p15:clr>
            <a:srgbClr val="A4A3A4"/>
          </p15:clr>
        </p15:guide>
        <p15:guide id="2" pos="312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lene Schmidt" initials="SS" lastIdx="1" clrIdx="0">
    <p:extLst>
      <p:ext uri="{19B8F6BF-5375-455C-9EA6-DF929625EA0E}">
        <p15:presenceInfo xmlns:p15="http://schemas.microsoft.com/office/powerpoint/2012/main" userId="aeb8bc81d65f6ae1" providerId="Windows Live"/>
      </p:ext>
    </p:extLst>
  </p:cmAuthor>
  <p:cmAuthor id="2" name="Pietruske, Minh Huyen" initials="PMH" lastIdx="0" clrIdx="1">
    <p:extLst>
      <p:ext uri="{19B8F6BF-5375-455C-9EA6-DF929625EA0E}">
        <p15:presenceInfo xmlns:p15="http://schemas.microsoft.com/office/powerpoint/2012/main" userId="S-1-5-21-299502267-492894223-854245398-84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073"/>
    <a:srgbClr val="FFFFFF"/>
    <a:srgbClr val="0596B3"/>
    <a:srgbClr val="054A60"/>
    <a:srgbClr val="066A78"/>
    <a:srgbClr val="088EA0"/>
    <a:srgbClr val="055560"/>
    <a:srgbClr val="7AB51D"/>
    <a:srgbClr val="000000"/>
    <a:srgbClr val="009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3883" autoAdjust="0"/>
  </p:normalViewPr>
  <p:slideViewPr>
    <p:cSldViewPr>
      <p:cViewPr varScale="1">
        <p:scale>
          <a:sx n="116" d="100"/>
          <a:sy n="116" d="100"/>
        </p:scale>
        <p:origin x="149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8" d="100"/>
          <a:sy n="88" d="100"/>
        </p:scale>
        <p:origin x="1824" y="62"/>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301543" cy="339884"/>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5296B3A-3B45-4307-8391-CB4B45A38BED}" type="datetimeFigureOut">
              <a:rPr lang="de-DE"/>
              <a:pPr>
                <a:defRPr/>
              </a:pPr>
              <a:t>12.01.25</a:t>
            </a:fld>
            <a:endParaRPr lang="de-DE"/>
          </a:p>
        </p:txBody>
      </p:sp>
      <p:sp>
        <p:nvSpPr>
          <p:cNvPr id="4" name="Fußzeilenplatzhalter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5" name="Foliennummernplatzhalter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5DBB7AE-5767-47F5-A921-96328EE60EDA}"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301543" cy="339884"/>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5622798" y="0"/>
            <a:ext cx="4301543" cy="339884"/>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56DE6E6-453C-419D-B101-A87852D60B6C}" type="datetimeFigureOut">
              <a:rPr lang="de-DE"/>
              <a:pPr>
                <a:defRPr/>
              </a:pPr>
              <a:t>12.01.25</a:t>
            </a:fld>
            <a:endParaRPr lang="de-DE"/>
          </a:p>
        </p:txBody>
      </p:sp>
      <p:sp>
        <p:nvSpPr>
          <p:cNvPr id="4" name="Folienbildplatzhalt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992664" y="3228896"/>
            <a:ext cx="7941310" cy="3058954"/>
          </a:xfrm>
          <a:prstGeom prst="rect">
            <a:avLst/>
          </a:prstGeom>
        </p:spPr>
        <p:txBody>
          <a:bodyPr vert="horz" lIns="91440" tIns="45720" rIns="91440" bIns="45720" rtlCol="0">
            <a:normAutofit/>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1F8CDF0-C10B-46F8-9A47-1CCA49D76493}"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2</a:t>
            </a:fld>
            <a:endParaRPr lang="de-DE"/>
          </a:p>
        </p:txBody>
      </p:sp>
    </p:spTree>
    <p:extLst>
      <p:ext uri="{BB962C8B-B14F-4D97-AF65-F5344CB8AC3E}">
        <p14:creationId xmlns:p14="http://schemas.microsoft.com/office/powerpoint/2010/main" val="274654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3</a:t>
            </a:fld>
            <a:endParaRPr lang="de-DE"/>
          </a:p>
        </p:txBody>
      </p:sp>
    </p:spTree>
    <p:extLst>
      <p:ext uri="{BB962C8B-B14F-4D97-AF65-F5344CB8AC3E}">
        <p14:creationId xmlns:p14="http://schemas.microsoft.com/office/powerpoint/2010/main" val="2687438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6</a:t>
            </a:fld>
            <a:endParaRPr lang="de-DE"/>
          </a:p>
        </p:txBody>
      </p:sp>
    </p:spTree>
    <p:extLst>
      <p:ext uri="{BB962C8B-B14F-4D97-AF65-F5344CB8AC3E}">
        <p14:creationId xmlns:p14="http://schemas.microsoft.com/office/powerpoint/2010/main" val="2021628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7</a:t>
            </a:fld>
            <a:endParaRPr lang="de-DE"/>
          </a:p>
        </p:txBody>
      </p:sp>
    </p:spTree>
    <p:extLst>
      <p:ext uri="{BB962C8B-B14F-4D97-AF65-F5344CB8AC3E}">
        <p14:creationId xmlns:p14="http://schemas.microsoft.com/office/powerpoint/2010/main" val="3131760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8</a:t>
            </a:fld>
            <a:endParaRPr lang="de-DE"/>
          </a:p>
        </p:txBody>
      </p:sp>
    </p:spTree>
    <p:extLst>
      <p:ext uri="{BB962C8B-B14F-4D97-AF65-F5344CB8AC3E}">
        <p14:creationId xmlns:p14="http://schemas.microsoft.com/office/powerpoint/2010/main" val="1167336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9</a:t>
            </a:fld>
            <a:endParaRPr lang="de-DE"/>
          </a:p>
        </p:txBody>
      </p:sp>
    </p:spTree>
    <p:extLst>
      <p:ext uri="{BB962C8B-B14F-4D97-AF65-F5344CB8AC3E}">
        <p14:creationId xmlns:p14="http://schemas.microsoft.com/office/powerpoint/2010/main" val="1896694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10</a:t>
            </a:fld>
            <a:endParaRPr lang="de-DE"/>
          </a:p>
        </p:txBody>
      </p:sp>
    </p:spTree>
    <p:extLst>
      <p:ext uri="{BB962C8B-B14F-4D97-AF65-F5344CB8AC3E}">
        <p14:creationId xmlns:p14="http://schemas.microsoft.com/office/powerpoint/2010/main" val="2880267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11</a:t>
            </a:fld>
            <a:endParaRPr lang="de-DE"/>
          </a:p>
        </p:txBody>
      </p:sp>
    </p:spTree>
    <p:extLst>
      <p:ext uri="{BB962C8B-B14F-4D97-AF65-F5344CB8AC3E}">
        <p14:creationId xmlns:p14="http://schemas.microsoft.com/office/powerpoint/2010/main" val="2682260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solidFill>
                  <a:srgbClr val="404040"/>
                </a:solidFill>
                <a:effectLst/>
                <a:latin typeface="Arial" panose="020B0604020202020204" pitchFamily="34" charset="0"/>
                <a:ea typeface="Times New Roman" panose="02020603050405020304" pitchFamily="18" charset="0"/>
                <a:cs typeface="Times New Roman" panose="02020603050405020304" pitchFamily="18" charset="0"/>
              </a:rPr>
              <a:t>72 hours before the set deadline of handing in the completed tasks, the candidate will receive all the tasks, 6 music files, a short dance video and the theme for the written reflection.</a:t>
            </a:r>
            <a:endParaRPr lang="en-DE"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2B2B2B"/>
              </a:solidFill>
              <a:effectLst/>
            </a:endParaRPr>
          </a:p>
        </p:txBody>
      </p:sp>
      <p:sp>
        <p:nvSpPr>
          <p:cNvPr id="4" name="Slide Number Placeholder 3"/>
          <p:cNvSpPr>
            <a:spLocks noGrp="1"/>
          </p:cNvSpPr>
          <p:nvPr>
            <p:ph type="sldNum" sz="quarter" idx="5"/>
          </p:nvPr>
        </p:nvSpPr>
        <p:spPr/>
        <p:txBody>
          <a:bodyPr/>
          <a:lstStyle/>
          <a:p>
            <a:pPr>
              <a:defRPr/>
            </a:pPr>
            <a:fld id="{E1F8CDF0-C10B-46F8-9A47-1CCA49D76493}" type="slidenum">
              <a:rPr lang="de-DE" smtClean="0"/>
              <a:pPr>
                <a:defRPr/>
              </a:pPr>
              <a:t>12</a:t>
            </a:fld>
            <a:endParaRPr lang="de-DE"/>
          </a:p>
        </p:txBody>
      </p:sp>
    </p:spTree>
    <p:extLst>
      <p:ext uri="{BB962C8B-B14F-4D97-AF65-F5344CB8AC3E}">
        <p14:creationId xmlns:p14="http://schemas.microsoft.com/office/powerpoint/2010/main" val="20337572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Klassisch">
    <p:spTree>
      <p:nvGrpSpPr>
        <p:cNvPr id="1" name=""/>
        <p:cNvGrpSpPr/>
        <p:nvPr/>
      </p:nvGrpSpPr>
      <p:grpSpPr>
        <a:xfrm>
          <a:off x="0" y="0"/>
          <a:ext cx="0" cy="0"/>
          <a:chOff x="0" y="0"/>
          <a:chExt cx="0" cy="0"/>
        </a:xfrm>
      </p:grpSpPr>
      <p:sp>
        <p:nvSpPr>
          <p:cNvPr id="16" name="Rechteck 15"/>
          <p:cNvSpPr/>
          <p:nvPr userDrawn="1"/>
        </p:nvSpPr>
        <p:spPr>
          <a:xfrm>
            <a:off x="7236296" y="0"/>
            <a:ext cx="1907704" cy="1916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a:xfrm>
            <a:off x="683568" y="1700808"/>
            <a:ext cx="5832648" cy="1470025"/>
          </a:xfrm>
        </p:spPr>
        <p:txBody>
          <a:bodyPr>
            <a:normAutofit/>
          </a:bodyPr>
          <a:lstStyle>
            <a:lvl1pPr>
              <a:defRPr sz="3600">
                <a:latin typeface="Frutiger LT 57 Cn" panose="02000506040000020004" pitchFamily="2" charset="0"/>
              </a:defRPr>
            </a:lvl1pPr>
          </a:lstStyle>
          <a:p>
            <a:r>
              <a:rPr lang="de-DE" dirty="0"/>
              <a:t>Mastertitelformat bearbeiten</a:t>
            </a:r>
          </a:p>
        </p:txBody>
      </p:sp>
      <p:sp>
        <p:nvSpPr>
          <p:cNvPr id="3" name="Untertitel 2"/>
          <p:cNvSpPr>
            <a:spLocks noGrp="1"/>
          </p:cNvSpPr>
          <p:nvPr>
            <p:ph type="subTitle" idx="1" hasCustomPrompt="1"/>
          </p:nvPr>
        </p:nvSpPr>
        <p:spPr>
          <a:xfrm>
            <a:off x="683568" y="3600599"/>
            <a:ext cx="5832648" cy="980529"/>
          </a:xfrm>
        </p:spPr>
        <p:txBody>
          <a:bodyPr/>
          <a:lstStyle>
            <a:lvl1pPr marL="0" indent="0" algn="l">
              <a:buNone/>
              <a:defRPr i="1">
                <a:solidFill>
                  <a:schemeClr val="tx1">
                    <a:lumMod val="65000"/>
                    <a:lumOff val="35000"/>
                  </a:schemeClr>
                </a:solidFill>
                <a:latin typeface="Frutiger LT 57 Cn" panose="02000506040000020004"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de-DE" dirty="0"/>
          </a:p>
        </p:txBody>
      </p:sp>
      <p:cxnSp>
        <p:nvCxnSpPr>
          <p:cNvPr id="8" name="Gerade Verbindung 7"/>
          <p:cNvCxnSpPr>
            <a:cxnSpLocks/>
          </p:cNvCxnSpPr>
          <p:nvPr userDrawn="1"/>
        </p:nvCxnSpPr>
        <p:spPr>
          <a:xfrm>
            <a:off x="-11574" y="3323084"/>
            <a:ext cx="5220000" cy="0"/>
          </a:xfrm>
          <a:prstGeom prst="line">
            <a:avLst/>
          </a:prstGeom>
          <a:ln w="95250">
            <a:solidFill>
              <a:srgbClr val="036073"/>
            </a:solidFill>
          </a:ln>
        </p:spPr>
        <p:style>
          <a:lnRef idx="1">
            <a:schemeClr val="accent1"/>
          </a:lnRef>
          <a:fillRef idx="0">
            <a:schemeClr val="accent1"/>
          </a:fillRef>
          <a:effectRef idx="0">
            <a:schemeClr val="accent1"/>
          </a:effectRef>
          <a:fontRef idx="minor">
            <a:schemeClr val="tx1"/>
          </a:fontRef>
        </p:style>
      </p:cxnSp>
      <p:sp>
        <p:nvSpPr>
          <p:cNvPr id="12" name="Textplatzhalter 11"/>
          <p:cNvSpPr>
            <a:spLocks noGrp="1"/>
          </p:cNvSpPr>
          <p:nvPr>
            <p:ph type="body" sz="quarter" idx="10" hasCustomPrompt="1"/>
          </p:nvPr>
        </p:nvSpPr>
        <p:spPr>
          <a:xfrm>
            <a:off x="683568" y="5156720"/>
            <a:ext cx="4895899" cy="432520"/>
          </a:xfrm>
        </p:spPr>
        <p:txBody>
          <a:bodyPr>
            <a:noAutofit/>
          </a:bodyPr>
          <a:lstStyle>
            <a:lvl1pPr>
              <a:buFont typeface="Arial" pitchFamily="34" charset="0"/>
              <a:buNone/>
              <a:defRPr sz="2000" b="1">
                <a:solidFill>
                  <a:schemeClr val="tx1">
                    <a:lumMod val="65000"/>
                    <a:lumOff val="35000"/>
                  </a:schemeClr>
                </a:solidFill>
                <a:latin typeface="Frutiger LT 57 Cn" panose="02000506040000020004" pitchFamily="2" charset="0"/>
              </a:defRPr>
            </a:lvl1pPr>
            <a:lvl2pPr>
              <a:buNone/>
              <a:defRPr sz="2000">
                <a:solidFill>
                  <a:schemeClr val="tx1">
                    <a:lumMod val="65000"/>
                    <a:lumOff val="35000"/>
                  </a:schemeClr>
                </a:solidFill>
              </a:defRPr>
            </a:lvl2pPr>
            <a:lvl3pPr>
              <a:buNone/>
              <a:defRPr sz="2000">
                <a:solidFill>
                  <a:schemeClr val="tx1">
                    <a:lumMod val="65000"/>
                    <a:lumOff val="35000"/>
                  </a:schemeClr>
                </a:solidFill>
              </a:defRPr>
            </a:lvl3pPr>
            <a:lvl4pPr>
              <a:buNone/>
              <a:defRPr sz="2000">
                <a:solidFill>
                  <a:schemeClr val="tx1">
                    <a:lumMod val="65000"/>
                    <a:lumOff val="35000"/>
                  </a:schemeClr>
                </a:solidFill>
              </a:defRPr>
            </a:lvl4pPr>
            <a:lvl5pPr>
              <a:buNone/>
              <a:defRPr sz="2000">
                <a:solidFill>
                  <a:schemeClr val="tx1">
                    <a:lumMod val="65000"/>
                    <a:lumOff val="35000"/>
                  </a:schemeClr>
                </a:solidFill>
              </a:defRPr>
            </a:lvl5pPr>
          </a:lstStyle>
          <a:p>
            <a:pPr lvl="0"/>
            <a:r>
              <a:rPr lang="de-DE" dirty="0"/>
              <a:t>Titel Vorname Name</a:t>
            </a:r>
          </a:p>
        </p:txBody>
      </p:sp>
      <p:pic>
        <p:nvPicPr>
          <p:cNvPr id="17" name="Grafik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311051" y="-243409"/>
            <a:ext cx="3002372" cy="3168353"/>
          </a:xfrm>
          <a:prstGeom prst="rect">
            <a:avLst/>
          </a:prstGeom>
          <a:noFill/>
          <a:ln w="9525">
            <a:noFill/>
            <a:miter lim="800000"/>
            <a:headEnd/>
            <a:tailEnd/>
          </a:ln>
        </p:spPr>
      </p:pic>
      <p:sp>
        <p:nvSpPr>
          <p:cNvPr id="15" name="Datumsplatzhalter 3">
            <a:extLst>
              <a:ext uri="{FF2B5EF4-FFF2-40B4-BE49-F238E27FC236}">
                <a16:creationId xmlns:a16="http://schemas.microsoft.com/office/drawing/2014/main" id="{C57F8608-DFF4-4EFD-B566-9856B52D983A}"/>
              </a:ext>
            </a:extLst>
          </p:cNvPr>
          <p:cNvSpPr>
            <a:spLocks noGrp="1"/>
          </p:cNvSpPr>
          <p:nvPr>
            <p:ph type="dt" sz="half" idx="2"/>
          </p:nvPr>
        </p:nvSpPr>
        <p:spPr>
          <a:xfrm>
            <a:off x="457200" y="6324487"/>
            <a:ext cx="1090464" cy="365125"/>
          </a:xfrm>
          <a:prstGeom prst="rect">
            <a:avLst/>
          </a:prstGeom>
        </p:spPr>
        <p:txBody>
          <a:bodyPr vert="horz" lIns="91440" tIns="45720" rIns="91440" bIns="45720" rtlCol="0" anchor="t"/>
          <a:lstStyle>
            <a:lvl1pPr algn="l">
              <a:defRPr sz="1200">
                <a:solidFill>
                  <a:srgbClr val="FFFFFF"/>
                </a:solidFill>
                <a:latin typeface="Frutiger LT 57 Cn" panose="02000506040000020004" pitchFamily="2" charset="0"/>
              </a:defRPr>
            </a:lvl1pPr>
          </a:lstStyle>
          <a:p>
            <a:fld id="{B23628D7-1A95-4E1F-B177-346901594D32}" type="datetime1">
              <a:rPr lang="de-DE" smtClean="0"/>
              <a:pPr/>
              <a:t>12.01.25</a:t>
            </a:fld>
            <a:endParaRPr lang="de-DE" dirty="0"/>
          </a:p>
        </p:txBody>
      </p:sp>
      <p:sp>
        <p:nvSpPr>
          <p:cNvPr id="18" name="Fußzeilenplatzhalter 4">
            <a:extLst>
              <a:ext uri="{FF2B5EF4-FFF2-40B4-BE49-F238E27FC236}">
                <a16:creationId xmlns:a16="http://schemas.microsoft.com/office/drawing/2014/main" id="{ADDAFFA4-C73A-4D21-937B-D8717FDD426E}"/>
              </a:ext>
            </a:extLst>
          </p:cNvPr>
          <p:cNvSpPr>
            <a:spLocks noGrp="1"/>
          </p:cNvSpPr>
          <p:nvPr>
            <p:ph type="ftr" sz="quarter" idx="3"/>
          </p:nvPr>
        </p:nvSpPr>
        <p:spPr>
          <a:xfrm>
            <a:off x="1835696" y="6324487"/>
            <a:ext cx="5328592" cy="365125"/>
          </a:xfrm>
          <a:prstGeom prst="rect">
            <a:avLst/>
          </a:prstGeom>
        </p:spPr>
        <p:txBody>
          <a:bodyPr vert="horz" lIns="91440" tIns="45720" rIns="91440" bIns="45720" rtlCol="0" anchor="t"/>
          <a:lstStyle>
            <a:lvl1pPr algn="ctr">
              <a:defRPr sz="1200">
                <a:solidFill>
                  <a:srgbClr val="FFFFFF"/>
                </a:solidFill>
                <a:latin typeface="Frutiger LT 57 Cn" panose="02000506040000020004" pitchFamily="2" charset="0"/>
              </a:defRPr>
            </a:lvl1pPr>
          </a:lstStyle>
          <a:p>
            <a:r>
              <a:rPr lang="de-DE" dirty="0"/>
              <a:t>BA Dance Programme | Head Prof. Juliana Sabino Wilhelm </a:t>
            </a:r>
          </a:p>
        </p:txBody>
      </p:sp>
      <p:sp>
        <p:nvSpPr>
          <p:cNvPr id="19" name="Foliennummernplatzhalter 5">
            <a:extLst>
              <a:ext uri="{FF2B5EF4-FFF2-40B4-BE49-F238E27FC236}">
                <a16:creationId xmlns:a16="http://schemas.microsoft.com/office/drawing/2014/main" id="{0DB3B905-0B62-44BF-9223-3A191A3F15D4}"/>
              </a:ext>
            </a:extLst>
          </p:cNvPr>
          <p:cNvSpPr>
            <a:spLocks noGrp="1"/>
          </p:cNvSpPr>
          <p:nvPr>
            <p:ph type="sldNum" sz="quarter" idx="4"/>
          </p:nvPr>
        </p:nvSpPr>
        <p:spPr>
          <a:xfrm>
            <a:off x="7596336" y="6324487"/>
            <a:ext cx="1090464" cy="365125"/>
          </a:xfrm>
          <a:prstGeom prst="rect">
            <a:avLst/>
          </a:prstGeom>
        </p:spPr>
        <p:txBody>
          <a:bodyPr vert="horz" lIns="91440" tIns="45720" rIns="91440" bIns="45720" rtlCol="0" anchor="t"/>
          <a:lstStyle>
            <a:lvl1pPr algn="r">
              <a:defRPr sz="1200" b="1">
                <a:solidFill>
                  <a:srgbClr val="FFFFFF"/>
                </a:solidFill>
                <a:latin typeface="Frutiger LT 57 Cn" panose="02000506040000020004" pitchFamily="2" charset="0"/>
              </a:defRPr>
            </a:lvl1pPr>
          </a:lstStyle>
          <a:p>
            <a:fld id="{61D7BA19-1993-4CCF-BA94-17133CD57965}" type="slidenum">
              <a:rPr lang="de-DE" smtClean="0"/>
              <a:pPr/>
              <a:t>‹Nr.›</a:t>
            </a:fld>
            <a:endParaRPr lang="de-D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404664"/>
            <a:ext cx="6707088" cy="720080"/>
          </a:xfrm>
        </p:spPr>
        <p:txBody>
          <a:bodyPr/>
          <a:lstStyle>
            <a:lvl1pPr>
              <a:defRPr>
                <a:latin typeface="Frutiger LT 57 Cn" panose="02000506040000020004" pitchFamily="2" charset="0"/>
              </a:defRPr>
            </a:lvl1pPr>
          </a:lstStyle>
          <a:p>
            <a:r>
              <a:rPr lang="de-DE" dirty="0"/>
              <a:t>Mastertitelformat bearbeiten</a:t>
            </a:r>
          </a:p>
        </p:txBody>
      </p:sp>
      <p:sp>
        <p:nvSpPr>
          <p:cNvPr id="3" name="Inhaltsplatzhalter 2"/>
          <p:cNvSpPr>
            <a:spLocks noGrp="1"/>
          </p:cNvSpPr>
          <p:nvPr>
            <p:ph idx="1" hasCustomPrompt="1"/>
          </p:nvPr>
        </p:nvSpPr>
        <p:spPr/>
        <p:txBody>
          <a:bodyPr/>
          <a:lstStyle>
            <a:lvl1pPr>
              <a:defRPr>
                <a:latin typeface="Frutiger LT 57 Cn" panose="02000506040000020004" pitchFamily="2" charset="0"/>
              </a:defRPr>
            </a:lvl1pPr>
            <a:lvl2pPr>
              <a:defRPr>
                <a:latin typeface="Frutiger LT 57 Cn" panose="02000506040000020004" pitchFamily="2" charset="0"/>
              </a:defRPr>
            </a:lvl2pPr>
            <a:lvl3pPr>
              <a:defRPr>
                <a:latin typeface="Frutiger LT 57 Cn" panose="02000506040000020004" pitchFamily="2" charset="0"/>
              </a:defRPr>
            </a:lvl3pPr>
            <a:lvl4pPr>
              <a:defRPr sz="1600">
                <a:latin typeface="Frutiger LT 57 Cn" panose="02000506040000020004" pitchFamily="2" charset="0"/>
              </a:defRPr>
            </a:lvl4pPr>
            <a:lvl5pPr>
              <a:defRPr sz="1600">
                <a:latin typeface="Frutiger LT 57 Cn" panose="02000506040000020004" pitchFamily="2"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p:cNvSpPr>
            <a:spLocks noGrp="1"/>
          </p:cNvSpPr>
          <p:nvPr>
            <p:ph type="dt" sz="half" idx="10"/>
          </p:nvPr>
        </p:nvSpPr>
        <p:spPr/>
        <p:txBody>
          <a:bodyPr/>
          <a:lstStyle>
            <a:lvl1pPr>
              <a:defRPr>
                <a:solidFill>
                  <a:schemeClr val="bg1"/>
                </a:solidFill>
                <a:latin typeface="Frutiger LT 57 Cn" panose="02000506040000020004" pitchFamily="2" charset="0"/>
              </a:defRPr>
            </a:lvl1pPr>
          </a:lstStyle>
          <a:p>
            <a:fld id="{FA31AB70-7542-48BE-802B-4060BF235929}"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5" name="Fußzeilenplatzhalter 4"/>
          <p:cNvSpPr>
            <a:spLocks noGrp="1"/>
          </p:cNvSpPr>
          <p:nvPr>
            <p:ph type="ftr" sz="quarter" idx="11"/>
          </p:nvPr>
        </p:nvSpPr>
        <p:spPr/>
        <p:txBody>
          <a:bodyPr/>
          <a:lstStyle>
            <a:lvl1pPr>
              <a:defRPr>
                <a:solidFill>
                  <a:schemeClr val="bg1"/>
                </a:solidFill>
                <a:latin typeface="Frutiger LT 57 Cn" panose="02000506040000020004" pitchFamily="2" charset="0"/>
              </a:defRPr>
            </a:lvl1p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6" name="Foliennummernplatzhalter 5"/>
          <p:cNvSpPr>
            <a:spLocks noGrp="1"/>
          </p:cNvSpPr>
          <p:nvPr>
            <p:ph type="sldNum" sz="quarter" idx="12"/>
          </p:nvPr>
        </p:nvSpPr>
        <p:spPr/>
        <p:txBody>
          <a:bodyPr/>
          <a:lstStyle>
            <a:lvl1pPr>
              <a:defRPr b="1">
                <a:solidFill>
                  <a:schemeClr val="bg1"/>
                </a:solidFill>
                <a:latin typeface="Frutiger LT 57 Cn" panose="02000506040000020004" pitchFamily="2" charset="0"/>
              </a:defRPr>
            </a:lvl1pPr>
          </a:lstStyle>
          <a:p>
            <a:fld id="{61D7BA19-1993-4CCF-BA94-17133CD57965}" type="slidenum">
              <a:rPr lang="de-DE" smtClean="0"/>
              <a:pPr/>
              <a:t>‹Nr.›</a:t>
            </a:fld>
            <a:endParaRPr lang="de-DE" dirty="0">
              <a:latin typeface="Frutiger LT 57 Cn" panose="02000506040000020004" pitchFamily="2" charset="0"/>
            </a:endParaRPr>
          </a:p>
        </p:txBody>
      </p:sp>
      <p:cxnSp>
        <p:nvCxnSpPr>
          <p:cNvPr id="7" name="Gerade Verbindung 6"/>
          <p:cNvCxnSpPr/>
          <p:nvPr userDrawn="1"/>
        </p:nvCxnSpPr>
        <p:spPr>
          <a:xfrm>
            <a:off x="-8313" y="1124744"/>
            <a:ext cx="7164288" cy="0"/>
          </a:xfrm>
          <a:prstGeom prst="line">
            <a:avLst/>
          </a:prstGeom>
          <a:ln w="25400">
            <a:solidFill>
              <a:srgbClr val="0555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48887" y="404664"/>
            <a:ext cx="6707088" cy="720080"/>
          </a:xfrm>
        </p:spPr>
        <p:txBody>
          <a:bodyPr/>
          <a:lstStyle>
            <a:lvl1pPr>
              <a:defRPr>
                <a:latin typeface="Frutiger LT 57 Cn" panose="02000506040000020004" pitchFamily="2" charset="0"/>
              </a:defRPr>
            </a:lvl1pPr>
          </a:lstStyle>
          <a:p>
            <a:r>
              <a:rPr lang="de-DE"/>
              <a:t>Mastertitelformat bearbeiten</a:t>
            </a:r>
          </a:p>
        </p:txBody>
      </p:sp>
      <p:sp>
        <p:nvSpPr>
          <p:cNvPr id="3" name="Inhaltsplatzhalter 2"/>
          <p:cNvSpPr>
            <a:spLocks noGrp="1"/>
          </p:cNvSpPr>
          <p:nvPr>
            <p:ph sz="half" idx="1" hasCustomPrompt="1"/>
          </p:nvPr>
        </p:nvSpPr>
        <p:spPr>
          <a:xfrm>
            <a:off x="448887" y="1412776"/>
            <a:ext cx="3240000" cy="4713387"/>
          </a:xfrm>
        </p:spPr>
        <p:txBody>
          <a:bodyPr/>
          <a:lstStyle>
            <a:lvl1pPr>
              <a:defRPr sz="2400">
                <a:latin typeface="Frutiger LT 57 Cn" panose="02000506040000020004" pitchFamily="2" charset="0"/>
              </a:defRPr>
            </a:lvl1pPr>
            <a:lvl2pPr>
              <a:defRPr sz="2000">
                <a:latin typeface="Frutiger LT 57 Cn" panose="02000506040000020004" pitchFamily="2" charset="0"/>
              </a:defRPr>
            </a:lvl2pPr>
            <a:lvl3pPr>
              <a:defRPr sz="1800">
                <a:latin typeface="Frutiger LT 57 Cn" panose="02000506040000020004" pitchFamily="2" charset="0"/>
              </a:defRPr>
            </a:lvl3pPr>
            <a:lvl4pPr>
              <a:defRPr sz="1600">
                <a:latin typeface="Frutiger LT 57 Cn" panose="02000506040000020004" pitchFamily="2" charset="0"/>
              </a:defRPr>
            </a:lvl4pPr>
            <a:lvl5pPr>
              <a:defRPr sz="1600">
                <a:latin typeface="Frutiger LT 57 Cn" panose="02000506040000020004" pitchFamily="2"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hasCustomPrompt="1"/>
          </p:nvPr>
        </p:nvSpPr>
        <p:spPr>
          <a:xfrm>
            <a:off x="3915615" y="1412776"/>
            <a:ext cx="3240360" cy="4713387"/>
          </a:xfrm>
        </p:spPr>
        <p:txBody>
          <a:bodyPr/>
          <a:lstStyle>
            <a:lvl1pPr>
              <a:defRPr sz="2400">
                <a:latin typeface="Frutiger LT 57 Cn" panose="02000506040000020004" pitchFamily="2" charset="0"/>
              </a:defRPr>
            </a:lvl1pPr>
            <a:lvl2pPr>
              <a:defRPr sz="2000">
                <a:latin typeface="Frutiger LT 57 Cn" panose="02000506040000020004" pitchFamily="2" charset="0"/>
              </a:defRPr>
            </a:lvl2pPr>
            <a:lvl3pPr>
              <a:defRPr sz="1800">
                <a:latin typeface="Frutiger LT 57 Cn" panose="02000506040000020004" pitchFamily="2" charset="0"/>
              </a:defRPr>
            </a:lvl3pPr>
            <a:lvl4pPr>
              <a:defRPr sz="1600">
                <a:latin typeface="Frutiger LT 57 Cn" panose="02000506040000020004" pitchFamily="2" charset="0"/>
              </a:defRPr>
            </a:lvl4pPr>
            <a:lvl5pPr>
              <a:defRPr sz="1600">
                <a:latin typeface="Frutiger LT 57 Cn" panose="02000506040000020004" pitchFamily="2"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p:cNvSpPr>
            <a:spLocks noGrp="1"/>
          </p:cNvSpPr>
          <p:nvPr>
            <p:ph type="dt" sz="half" idx="10"/>
          </p:nvPr>
        </p:nvSpPr>
        <p:spPr>
          <a:xfrm>
            <a:off x="448887" y="6324487"/>
            <a:ext cx="1090464" cy="365125"/>
          </a:xfrm>
        </p:spPr>
        <p:txBody>
          <a:bodyPr/>
          <a:lstStyle>
            <a:lvl1pPr>
              <a:defRPr>
                <a:solidFill>
                  <a:schemeClr val="bg1"/>
                </a:solidFill>
                <a:latin typeface="Frutiger LT 57 Cn" panose="02000506040000020004" pitchFamily="2" charset="0"/>
              </a:defRPr>
            </a:lvl1pPr>
          </a:lstStyle>
          <a:p>
            <a:fld id="{4C407A41-0554-491D-9927-7A46DE2C3562}"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6" name="Fußzeilenplatzhalter 5"/>
          <p:cNvSpPr>
            <a:spLocks noGrp="1"/>
          </p:cNvSpPr>
          <p:nvPr>
            <p:ph type="ftr" sz="quarter" idx="11"/>
          </p:nvPr>
        </p:nvSpPr>
        <p:spPr>
          <a:xfrm>
            <a:off x="1827383" y="6324487"/>
            <a:ext cx="5328592" cy="365125"/>
          </a:xfrm>
        </p:spPr>
        <p:txBody>
          <a:bodyPr/>
          <a:lstStyle>
            <a:lvl1pPr>
              <a:defRPr>
                <a:solidFill>
                  <a:schemeClr val="bg1"/>
                </a:solidFill>
                <a:latin typeface="Frutiger LT 57 Cn" panose="02000506040000020004" pitchFamily="2" charset="0"/>
              </a:defRPr>
            </a:lvl1p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7" name="Foliennummernplatzhalter 6"/>
          <p:cNvSpPr>
            <a:spLocks noGrp="1"/>
          </p:cNvSpPr>
          <p:nvPr>
            <p:ph type="sldNum" sz="quarter" idx="12"/>
          </p:nvPr>
        </p:nvSpPr>
        <p:spPr/>
        <p:txBody>
          <a:bodyPr/>
          <a:lstStyle>
            <a:lvl1pPr>
              <a:defRPr b="1">
                <a:solidFill>
                  <a:schemeClr val="bg1"/>
                </a:solidFill>
                <a:latin typeface="Frutiger LT 57 Cn" panose="02000506040000020004" pitchFamily="2" charset="0"/>
              </a:defRPr>
            </a:lvl1pPr>
          </a:lstStyle>
          <a:p>
            <a:fld id="{61D7BA19-1993-4CCF-BA94-17133CD57965}" type="slidenum">
              <a:rPr lang="de-DE" smtClean="0"/>
              <a:pPr/>
              <a:t>‹Nr.›</a:t>
            </a:fld>
            <a:endParaRPr lang="de-DE" dirty="0">
              <a:latin typeface="Frutiger LT 57 Cn" panose="02000506040000020004" pitchFamily="2" charset="0"/>
            </a:endParaRPr>
          </a:p>
        </p:txBody>
      </p:sp>
      <p:cxnSp>
        <p:nvCxnSpPr>
          <p:cNvPr id="8" name="Gerade Verbindung 7"/>
          <p:cNvCxnSpPr/>
          <p:nvPr userDrawn="1"/>
        </p:nvCxnSpPr>
        <p:spPr>
          <a:xfrm>
            <a:off x="-8313" y="1124744"/>
            <a:ext cx="7164288" cy="0"/>
          </a:xfrm>
          <a:prstGeom prst="line">
            <a:avLst/>
          </a:prstGeom>
          <a:ln w="25400">
            <a:solidFill>
              <a:srgbClr val="0555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bschlussfolie Foto">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614855B-FA59-4CC7-9FCA-DDD1DAFBB1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7252"/>
            <a:ext cx="9144000" cy="6170548"/>
          </a:xfrm>
          <a:prstGeom prst="rect">
            <a:avLst/>
          </a:prstGeom>
        </p:spPr>
      </p:pic>
      <p:sp>
        <p:nvSpPr>
          <p:cNvPr id="21" name="Parallelogramm 20"/>
          <p:cNvSpPr/>
          <p:nvPr userDrawn="1"/>
        </p:nvSpPr>
        <p:spPr>
          <a:xfrm>
            <a:off x="250825" y="547688"/>
            <a:ext cx="8208963" cy="720725"/>
          </a:xfrm>
          <a:prstGeom prst="parallelogram">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2" name="Textfeld 21"/>
          <p:cNvSpPr txBox="1"/>
          <p:nvPr userDrawn="1"/>
        </p:nvSpPr>
        <p:spPr>
          <a:xfrm>
            <a:off x="6211616" y="5077633"/>
            <a:ext cx="4680248" cy="1015663"/>
          </a:xfrm>
          <a:prstGeom prst="rect">
            <a:avLst/>
          </a:prstGeom>
          <a:noFill/>
        </p:spPr>
        <p:txBody>
          <a:bodyPr wrap="square">
            <a:spAutoFit/>
          </a:bodyPr>
          <a:lstStyle/>
          <a:p>
            <a:pPr algn="l">
              <a:defRPr/>
            </a:pPr>
            <a:r>
              <a:rPr lang="de-DE" sz="3600" b="1" i="0" dirty="0" err="1">
                <a:solidFill>
                  <a:srgbClr val="FFFFFF"/>
                </a:solidFill>
                <a:latin typeface="Frutiger LT 57 Cn" panose="02000506040000020004" pitchFamily="2" charset="0"/>
                <a:cs typeface="Arial" pitchFamily="34" charset="0"/>
              </a:rPr>
              <a:t>Thank</a:t>
            </a:r>
            <a:r>
              <a:rPr lang="de-DE" sz="3600" b="1" i="0" dirty="0">
                <a:solidFill>
                  <a:srgbClr val="FFFFFF"/>
                </a:solidFill>
                <a:latin typeface="Frutiger LT 57 Cn" panose="02000506040000020004" pitchFamily="2" charset="0"/>
                <a:cs typeface="Arial" pitchFamily="34" charset="0"/>
              </a:rPr>
              <a:t> </a:t>
            </a:r>
            <a:r>
              <a:rPr lang="de-DE" sz="3600" b="1" i="0" dirty="0" err="1">
                <a:solidFill>
                  <a:srgbClr val="FFFFFF"/>
                </a:solidFill>
                <a:latin typeface="Frutiger LT 57 Cn" panose="02000506040000020004" pitchFamily="2" charset="0"/>
                <a:cs typeface="Arial" pitchFamily="34" charset="0"/>
              </a:rPr>
              <a:t>you</a:t>
            </a:r>
            <a:endParaRPr lang="de-DE" sz="3600" b="1" i="0" baseline="0" dirty="0">
              <a:solidFill>
                <a:srgbClr val="FFFFFF"/>
              </a:solidFill>
              <a:latin typeface="Frutiger LT 57 Cn" panose="02000506040000020004" pitchFamily="2" charset="0"/>
              <a:cs typeface="Arial" pitchFamily="34" charset="0"/>
            </a:endParaRPr>
          </a:p>
          <a:p>
            <a:pPr algn="l">
              <a:defRPr/>
            </a:pPr>
            <a:r>
              <a:rPr lang="de-DE" sz="2400" b="1" i="0" baseline="0" dirty="0" err="1">
                <a:solidFill>
                  <a:srgbClr val="FFFFFF"/>
                </a:solidFill>
                <a:latin typeface="Frutiger LT 57 Cn" panose="02000506040000020004" pitchFamily="2" charset="0"/>
                <a:cs typeface="Arial" pitchFamily="34" charset="0"/>
              </a:rPr>
              <a:t>for</a:t>
            </a:r>
            <a:r>
              <a:rPr lang="de-DE" sz="2400" b="1" i="0" baseline="0" dirty="0">
                <a:solidFill>
                  <a:srgbClr val="FFFFFF"/>
                </a:solidFill>
                <a:latin typeface="Frutiger LT 57 Cn" panose="02000506040000020004" pitchFamily="2" charset="0"/>
                <a:cs typeface="Arial" pitchFamily="34" charset="0"/>
              </a:rPr>
              <a:t> </a:t>
            </a:r>
            <a:r>
              <a:rPr lang="de-DE" sz="2400" b="1" i="0" baseline="0" dirty="0" err="1">
                <a:solidFill>
                  <a:srgbClr val="FFFFFF"/>
                </a:solidFill>
                <a:latin typeface="Frutiger LT 57 Cn" panose="02000506040000020004" pitchFamily="2" charset="0"/>
                <a:cs typeface="Arial" pitchFamily="34" charset="0"/>
              </a:rPr>
              <a:t>your</a:t>
            </a:r>
            <a:r>
              <a:rPr lang="de-DE" sz="2400" b="1" i="0" baseline="0" dirty="0">
                <a:solidFill>
                  <a:srgbClr val="FFFFFF"/>
                </a:solidFill>
                <a:latin typeface="Frutiger LT 57 Cn" panose="02000506040000020004" pitchFamily="2" charset="0"/>
                <a:cs typeface="Arial" pitchFamily="34" charset="0"/>
              </a:rPr>
              <a:t> </a:t>
            </a:r>
            <a:r>
              <a:rPr lang="de-DE" sz="2400" b="1" i="0" baseline="0" dirty="0" err="1">
                <a:solidFill>
                  <a:srgbClr val="FFFFFF"/>
                </a:solidFill>
                <a:latin typeface="Frutiger LT 57 Cn" panose="02000506040000020004" pitchFamily="2" charset="0"/>
                <a:cs typeface="Arial" pitchFamily="34" charset="0"/>
              </a:rPr>
              <a:t>attention</a:t>
            </a:r>
            <a:r>
              <a:rPr lang="de-DE" sz="2400" b="1" i="0" dirty="0">
                <a:solidFill>
                  <a:srgbClr val="FFFFFF"/>
                </a:solidFill>
                <a:latin typeface="Frutiger LT 57 Cn" panose="02000506040000020004" pitchFamily="2" charset="0"/>
                <a:cs typeface="Arial" pitchFamily="34" charset="0"/>
              </a:rPr>
              <a:t>!</a:t>
            </a:r>
          </a:p>
        </p:txBody>
      </p:sp>
      <p:pic>
        <p:nvPicPr>
          <p:cNvPr id="23" name="Grafik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876256" y="404964"/>
            <a:ext cx="1675484" cy="1768109"/>
          </a:xfrm>
          <a:prstGeom prst="rect">
            <a:avLst/>
          </a:prstGeom>
          <a:noFill/>
          <a:ln w="9525">
            <a:noFill/>
            <a:miter lim="800000"/>
            <a:headEnd/>
            <a:tailEnd/>
          </a:ln>
        </p:spPr>
      </p:pic>
      <p:sp>
        <p:nvSpPr>
          <p:cNvPr id="42" name="Textfeld 41"/>
          <p:cNvSpPr txBox="1"/>
          <p:nvPr userDrawn="1"/>
        </p:nvSpPr>
        <p:spPr>
          <a:xfrm>
            <a:off x="7092280" y="2970749"/>
            <a:ext cx="1747492" cy="1815882"/>
          </a:xfrm>
          <a:prstGeom prst="rect">
            <a:avLst/>
          </a:prstGeom>
          <a:noFill/>
        </p:spPr>
        <p:txBody>
          <a:bodyPr wrap="square" rtlCol="0" anchor="b">
            <a:spAutoFit/>
          </a:bodyPr>
          <a:lstStyle/>
          <a:p>
            <a:r>
              <a:rPr lang="de-DE" sz="1400" b="1" dirty="0" err="1">
                <a:solidFill>
                  <a:srgbClr val="FFFFFF"/>
                </a:solidFill>
                <a:latin typeface="Frutiger LT 57 Cn" panose="02000506040000020004" pitchFamily="2" charset="0"/>
              </a:rPr>
              <a:t>Palucca</a:t>
            </a:r>
            <a:r>
              <a:rPr lang="de-DE" sz="1400" b="1" dirty="0">
                <a:solidFill>
                  <a:srgbClr val="FFFFFF"/>
                </a:solidFill>
                <a:latin typeface="Frutiger LT 57 Cn" panose="02000506040000020004" pitchFamily="2" charset="0"/>
              </a:rPr>
              <a:t> University </a:t>
            </a:r>
            <a:r>
              <a:rPr lang="de-DE" sz="1400" b="1" dirty="0" err="1">
                <a:solidFill>
                  <a:srgbClr val="FFFFFF"/>
                </a:solidFill>
                <a:latin typeface="Frutiger LT 57 Cn" panose="02000506040000020004" pitchFamily="2" charset="0"/>
              </a:rPr>
              <a:t>of</a:t>
            </a:r>
            <a:r>
              <a:rPr lang="de-DE" sz="1400" b="1" dirty="0">
                <a:solidFill>
                  <a:srgbClr val="FFFFFF"/>
                </a:solidFill>
                <a:latin typeface="Frutiger LT 57 Cn" panose="02000506040000020004" pitchFamily="2" charset="0"/>
              </a:rPr>
              <a:t> Dance Dresden</a:t>
            </a:r>
          </a:p>
          <a:p>
            <a:endParaRPr lang="de-DE" sz="1400" b="1" dirty="0">
              <a:solidFill>
                <a:srgbClr val="FFFFFF"/>
              </a:solidFill>
              <a:latin typeface="Frutiger LT 57 Cn" panose="02000506040000020004" pitchFamily="2" charset="0"/>
            </a:endParaRPr>
          </a:p>
          <a:p>
            <a:r>
              <a:rPr lang="de-DE" sz="1400" dirty="0">
                <a:solidFill>
                  <a:srgbClr val="FFFFFF"/>
                </a:solidFill>
                <a:latin typeface="Frutiger LT 57 Cn" panose="02000506040000020004" pitchFamily="2" charset="0"/>
              </a:rPr>
              <a:t>Basteiplatz</a:t>
            </a:r>
            <a:r>
              <a:rPr lang="de-DE" sz="1400" baseline="0" dirty="0">
                <a:solidFill>
                  <a:srgbClr val="FFFFFF"/>
                </a:solidFill>
                <a:latin typeface="Frutiger LT 57 Cn" panose="02000506040000020004" pitchFamily="2" charset="0"/>
              </a:rPr>
              <a:t> 4</a:t>
            </a:r>
          </a:p>
          <a:p>
            <a:r>
              <a:rPr lang="de-DE" sz="1400" baseline="0" dirty="0">
                <a:solidFill>
                  <a:srgbClr val="FFFFFF"/>
                </a:solidFill>
                <a:latin typeface="Frutiger LT 57 Cn" panose="02000506040000020004" pitchFamily="2" charset="0"/>
              </a:rPr>
              <a:t>01277 Dresden</a:t>
            </a:r>
          </a:p>
          <a:p>
            <a:endParaRPr lang="de-DE" sz="1400" baseline="0" dirty="0">
              <a:solidFill>
                <a:srgbClr val="FFFFFF"/>
              </a:solidFill>
              <a:latin typeface="Frutiger LT 57 Cn" panose="02000506040000020004" pitchFamily="2" charset="0"/>
            </a:endParaRPr>
          </a:p>
          <a:p>
            <a:r>
              <a:rPr lang="de-DE" sz="1400" baseline="0" dirty="0">
                <a:solidFill>
                  <a:srgbClr val="FFFFFF"/>
                </a:solidFill>
                <a:latin typeface="Frutiger LT 57 Cn" panose="02000506040000020004" pitchFamily="2" charset="0"/>
              </a:rPr>
              <a:t>www.palucca.eu</a:t>
            </a:r>
          </a:p>
          <a:p>
            <a:r>
              <a:rPr lang="de-DE" sz="1400" baseline="0" dirty="0">
                <a:solidFill>
                  <a:srgbClr val="FFFFFF"/>
                </a:solidFill>
                <a:latin typeface="Frutiger LT 57 Cn" panose="02000506040000020004" pitchFamily="2" charset="0"/>
              </a:rPr>
              <a:t>info@palucca.eu</a:t>
            </a:r>
            <a:endParaRPr lang="de-DE" sz="1400" dirty="0">
              <a:solidFill>
                <a:srgbClr val="FFFFFF"/>
              </a:solidFill>
              <a:latin typeface="Frutiger LT 57 Cn" panose="02000506040000020004" pitchFamily="2"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bschlussfolie Klassisch">
    <p:spTree>
      <p:nvGrpSpPr>
        <p:cNvPr id="1" name=""/>
        <p:cNvGrpSpPr/>
        <p:nvPr/>
      </p:nvGrpSpPr>
      <p:grpSpPr>
        <a:xfrm>
          <a:off x="0" y="0"/>
          <a:ext cx="0" cy="0"/>
          <a:chOff x="0" y="0"/>
          <a:chExt cx="0" cy="0"/>
        </a:xfrm>
      </p:grpSpPr>
      <p:sp>
        <p:nvSpPr>
          <p:cNvPr id="9" name="Textfeld 8"/>
          <p:cNvSpPr txBox="1"/>
          <p:nvPr userDrawn="1"/>
        </p:nvSpPr>
        <p:spPr>
          <a:xfrm>
            <a:off x="6084168" y="2693237"/>
            <a:ext cx="2736304" cy="1815882"/>
          </a:xfrm>
          <a:prstGeom prst="rect">
            <a:avLst/>
          </a:prstGeom>
          <a:noFill/>
        </p:spPr>
        <p:txBody>
          <a:bodyPr wrap="square" rtlCol="0" anchor="b">
            <a:spAutoFit/>
          </a:bodyPr>
          <a:lstStyle/>
          <a:p>
            <a:r>
              <a:rPr lang="de-DE" sz="1400" b="1" dirty="0" err="1">
                <a:latin typeface="Frutiger LT 57 Cn" panose="02000506040000020004" pitchFamily="2" charset="0"/>
              </a:rPr>
              <a:t>Palucca</a:t>
            </a:r>
            <a:r>
              <a:rPr lang="de-DE" sz="1400" b="1" dirty="0">
                <a:latin typeface="Frutiger LT 57 Cn" panose="02000506040000020004" pitchFamily="2" charset="0"/>
              </a:rPr>
              <a:t> Hochschule</a:t>
            </a:r>
            <a:endParaRPr lang="de-DE" sz="1400" b="1" baseline="0" dirty="0">
              <a:latin typeface="Frutiger LT 57 Cn" panose="02000506040000020004" pitchFamily="2" charset="0"/>
            </a:endParaRPr>
          </a:p>
          <a:p>
            <a:r>
              <a:rPr lang="de-DE" sz="1400" b="1" dirty="0">
                <a:latin typeface="Frutiger LT 57 Cn" panose="02000506040000020004" pitchFamily="2" charset="0"/>
              </a:rPr>
              <a:t>für Tanz Dresden</a:t>
            </a:r>
          </a:p>
          <a:p>
            <a:endParaRPr lang="de-DE" sz="1400" b="1" dirty="0">
              <a:latin typeface="Frutiger LT 57 Cn" panose="02000506040000020004" pitchFamily="2" charset="0"/>
            </a:endParaRPr>
          </a:p>
          <a:p>
            <a:r>
              <a:rPr lang="de-DE" sz="1400" dirty="0">
                <a:latin typeface="Frutiger LT 57 Cn" panose="02000506040000020004" pitchFamily="2" charset="0"/>
              </a:rPr>
              <a:t>Basteiplatz</a:t>
            </a:r>
            <a:r>
              <a:rPr lang="de-DE" sz="1400" baseline="0" dirty="0">
                <a:latin typeface="Frutiger LT 57 Cn" panose="02000506040000020004" pitchFamily="2" charset="0"/>
              </a:rPr>
              <a:t> 4</a:t>
            </a:r>
          </a:p>
          <a:p>
            <a:r>
              <a:rPr lang="de-DE" sz="1400" baseline="0" dirty="0">
                <a:latin typeface="Frutiger LT 57 Cn" panose="02000506040000020004" pitchFamily="2" charset="0"/>
              </a:rPr>
              <a:t>01277 Dresden</a:t>
            </a:r>
          </a:p>
          <a:p>
            <a:endParaRPr lang="de-DE" sz="1400" baseline="0" dirty="0">
              <a:latin typeface="Frutiger LT 57 Cn" panose="02000506040000020004" pitchFamily="2" charset="0"/>
            </a:endParaRPr>
          </a:p>
          <a:p>
            <a:r>
              <a:rPr lang="de-DE" sz="1400" baseline="0" dirty="0">
                <a:latin typeface="Frutiger LT 57 Cn" panose="02000506040000020004" pitchFamily="2" charset="0"/>
              </a:rPr>
              <a:t>www.palucca.eu</a:t>
            </a:r>
          </a:p>
          <a:p>
            <a:r>
              <a:rPr lang="de-DE" sz="1400" baseline="0" dirty="0">
                <a:latin typeface="Frutiger LT 57 Cn" panose="02000506040000020004" pitchFamily="2" charset="0"/>
              </a:rPr>
              <a:t>info@palucca.eu</a:t>
            </a:r>
            <a:endParaRPr lang="de-DE" sz="1400" dirty="0">
              <a:latin typeface="Frutiger LT 57 Cn" panose="02000506040000020004" pitchFamily="2" charset="0"/>
            </a:endParaRPr>
          </a:p>
        </p:txBody>
      </p:sp>
      <p:sp>
        <p:nvSpPr>
          <p:cNvPr id="25" name="Textfeld 24"/>
          <p:cNvSpPr txBox="1"/>
          <p:nvPr userDrawn="1"/>
        </p:nvSpPr>
        <p:spPr>
          <a:xfrm>
            <a:off x="457200" y="1411200"/>
            <a:ext cx="4752528" cy="1015663"/>
          </a:xfrm>
          <a:prstGeom prst="rect">
            <a:avLst/>
          </a:prstGeom>
          <a:noFill/>
        </p:spPr>
        <p:txBody>
          <a:bodyPr wrap="square" rtlCol="0">
            <a:spAutoFit/>
          </a:bodyPr>
          <a:lstStyle/>
          <a:p>
            <a:r>
              <a:rPr lang="de-DE" sz="3600" b="1" i="0" dirty="0">
                <a:latin typeface="Frutiger LT 57 Cn" panose="02000506040000020004" pitchFamily="2" charset="0"/>
              </a:rPr>
              <a:t>Vielen Dank</a:t>
            </a:r>
          </a:p>
          <a:p>
            <a:r>
              <a:rPr lang="de-DE" sz="2400" b="1" i="0" dirty="0">
                <a:latin typeface="Frutiger LT 57 Cn" panose="02000506040000020004" pitchFamily="2" charset="0"/>
              </a:rPr>
              <a:t>für</a:t>
            </a:r>
            <a:r>
              <a:rPr lang="de-DE" sz="2400" b="1" i="0" baseline="0" dirty="0">
                <a:latin typeface="Frutiger LT 57 Cn" panose="02000506040000020004" pitchFamily="2" charset="0"/>
              </a:rPr>
              <a:t> Ihre Aufmerksamkeit!</a:t>
            </a:r>
            <a:endParaRPr lang="de-DE" sz="2400" b="1" i="0" dirty="0">
              <a:latin typeface="Frutiger LT 57 Cn" panose="02000506040000020004" pitchFamily="2" charset="0"/>
            </a:endParaRPr>
          </a:p>
        </p:txBody>
      </p:sp>
      <p:cxnSp>
        <p:nvCxnSpPr>
          <p:cNvPr id="26" name="Gerade Verbindung 25"/>
          <p:cNvCxnSpPr/>
          <p:nvPr userDrawn="1"/>
        </p:nvCxnSpPr>
        <p:spPr>
          <a:xfrm>
            <a:off x="0" y="2564904"/>
            <a:ext cx="5076056" cy="0"/>
          </a:xfrm>
          <a:prstGeom prst="line">
            <a:avLst/>
          </a:prstGeom>
          <a:ln w="25400">
            <a:solidFill>
              <a:srgbClr val="055560"/>
            </a:solidFill>
          </a:ln>
        </p:spPr>
        <p:style>
          <a:lnRef idx="1">
            <a:schemeClr val="accent1"/>
          </a:lnRef>
          <a:fillRef idx="0">
            <a:schemeClr val="accent1"/>
          </a:fillRef>
          <a:effectRef idx="0">
            <a:schemeClr val="accent1"/>
          </a:effectRef>
          <a:fontRef idx="minor">
            <a:schemeClr val="tx1"/>
          </a:fontRef>
        </p:style>
      </p:cxnSp>
      <p:sp>
        <p:nvSpPr>
          <p:cNvPr id="29" name="Textplatzhalter 3"/>
          <p:cNvSpPr>
            <a:spLocks noGrp="1"/>
          </p:cNvSpPr>
          <p:nvPr userDrawn="1">
            <p:ph type="body" sz="half" idx="2" hasCustomPrompt="1"/>
          </p:nvPr>
        </p:nvSpPr>
        <p:spPr>
          <a:xfrm>
            <a:off x="539552" y="3140968"/>
            <a:ext cx="4550296" cy="2448272"/>
          </a:xfrm>
        </p:spPr>
        <p:txBody>
          <a:bodyPr anchor="t">
            <a:normAutofit/>
          </a:bodyPr>
          <a:lstStyle>
            <a:lvl1pPr marL="0" indent="0">
              <a:buNone/>
              <a:defRPr sz="1400">
                <a:latin typeface="Frutiger LT 57 Cn" panose="02000506040000020004"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folie Fo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41A6D0-E306-449B-800D-90C79790DB79}"/>
              </a:ext>
            </a:extLst>
          </p:cNvPr>
          <p:cNvSpPr/>
          <p:nvPr userDrawn="1"/>
        </p:nvSpPr>
        <p:spPr>
          <a:xfrm>
            <a:off x="0" y="0"/>
            <a:ext cx="9144000" cy="6237312"/>
          </a:xfrm>
          <a:prstGeom prst="rect">
            <a:avLst/>
          </a:prstGeom>
          <a:pattFill prst="narVert">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el 1"/>
          <p:cNvSpPr>
            <a:spLocks noGrp="1"/>
          </p:cNvSpPr>
          <p:nvPr>
            <p:ph type="ctrTitle" hasCustomPrompt="1"/>
          </p:nvPr>
        </p:nvSpPr>
        <p:spPr>
          <a:xfrm>
            <a:off x="683568" y="4551263"/>
            <a:ext cx="5832648" cy="1470025"/>
          </a:xfrm>
        </p:spPr>
        <p:txBody>
          <a:bodyPr>
            <a:normAutofit/>
          </a:bodyPr>
          <a:lstStyle>
            <a:lvl1pPr>
              <a:defRPr sz="3600">
                <a:solidFill>
                  <a:schemeClr val="bg1"/>
                </a:solidFill>
                <a:latin typeface="Frutiger LT 57 Cn" panose="02000506040000020004" pitchFamily="2" charset="0"/>
              </a:defRPr>
            </a:lvl1pPr>
          </a:lstStyle>
          <a:p>
            <a:r>
              <a:rPr lang="de-DE"/>
              <a:t>Mastertitelformat bearbeiten</a:t>
            </a:r>
            <a:endParaRPr lang="de-DE" dirty="0"/>
          </a:p>
        </p:txBody>
      </p:sp>
      <p:pic>
        <p:nvPicPr>
          <p:cNvPr id="5" name="Picture 4">
            <a:extLst>
              <a:ext uri="{FF2B5EF4-FFF2-40B4-BE49-F238E27FC236}">
                <a16:creationId xmlns:a16="http://schemas.microsoft.com/office/drawing/2014/main" id="{A0A8EFD4-CA5D-46B0-8B20-894725B70BE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08304" y="332656"/>
            <a:ext cx="1449165" cy="152927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hteck 7"/>
          <p:cNvSpPr/>
          <p:nvPr userDrawn="1"/>
        </p:nvSpPr>
        <p:spPr>
          <a:xfrm>
            <a:off x="0" y="6237288"/>
            <a:ext cx="9144000" cy="620712"/>
          </a:xfrm>
          <a:prstGeom prst="rect">
            <a:avLst/>
          </a:prstGeom>
          <a:solidFill>
            <a:srgbClr val="03607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2" name="Titelplatzhalter 1"/>
          <p:cNvSpPr>
            <a:spLocks noGrp="1"/>
          </p:cNvSpPr>
          <p:nvPr>
            <p:ph type="title"/>
          </p:nvPr>
        </p:nvSpPr>
        <p:spPr>
          <a:xfrm>
            <a:off x="457200" y="404664"/>
            <a:ext cx="6707088" cy="720080"/>
          </a:xfrm>
          <a:prstGeom prst="rect">
            <a:avLst/>
          </a:prstGeom>
        </p:spPr>
        <p:txBody>
          <a:bodyPr vert="horz" lIns="9144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457200" y="1412776"/>
            <a:ext cx="6707088" cy="4713387"/>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457200" y="6324487"/>
            <a:ext cx="1090464" cy="365125"/>
          </a:xfrm>
          <a:prstGeom prst="rect">
            <a:avLst/>
          </a:prstGeom>
        </p:spPr>
        <p:txBody>
          <a:bodyPr vert="horz" lIns="91440" tIns="45720" rIns="91440" bIns="45720" rtlCol="0" anchor="t"/>
          <a:lstStyle>
            <a:lvl1pPr algn="l">
              <a:defRPr sz="1200">
                <a:solidFill>
                  <a:srgbClr val="FFFFFF"/>
                </a:solidFill>
                <a:latin typeface="Frutiger LT 57 Cn" panose="02000506040000020004" pitchFamily="2" charset="0"/>
              </a:defRPr>
            </a:lvl1pPr>
          </a:lstStyle>
          <a:p>
            <a:fld id="{E8F661DF-8F85-4B6A-B239-EDC3612EE482}" type="datetime1">
              <a:rPr lang="de-DE" smtClean="0"/>
              <a:pPr/>
              <a:t>12.01.25</a:t>
            </a:fld>
            <a:endParaRPr lang="de-DE" dirty="0"/>
          </a:p>
        </p:txBody>
      </p:sp>
      <p:sp>
        <p:nvSpPr>
          <p:cNvPr id="5" name="Fußzeilenplatzhalter 4"/>
          <p:cNvSpPr>
            <a:spLocks noGrp="1"/>
          </p:cNvSpPr>
          <p:nvPr>
            <p:ph type="ftr" sz="quarter" idx="3"/>
          </p:nvPr>
        </p:nvSpPr>
        <p:spPr>
          <a:xfrm>
            <a:off x="1835696" y="6324487"/>
            <a:ext cx="5328592" cy="365125"/>
          </a:xfrm>
          <a:prstGeom prst="rect">
            <a:avLst/>
          </a:prstGeom>
        </p:spPr>
        <p:txBody>
          <a:bodyPr vert="horz" lIns="91440" tIns="45720" rIns="91440" bIns="45720" rtlCol="0" anchor="t"/>
          <a:lstStyle>
            <a:lvl1pPr algn="ctr">
              <a:defRPr sz="1200">
                <a:solidFill>
                  <a:srgbClr val="FFFFFF"/>
                </a:solidFill>
                <a:latin typeface="Frutiger LT 57 Cn" panose="02000506040000020004" pitchFamily="2" charset="0"/>
              </a:defRPr>
            </a:lvl1pPr>
          </a:lstStyle>
          <a:p>
            <a:r>
              <a:rPr lang="de-DE" dirty="0"/>
              <a:t>BA Dance Programme | Head Prof. Juliana Sabino Wilhelm </a:t>
            </a:r>
          </a:p>
        </p:txBody>
      </p:sp>
      <p:sp>
        <p:nvSpPr>
          <p:cNvPr id="6" name="Foliennummernplatzhalter 5"/>
          <p:cNvSpPr>
            <a:spLocks noGrp="1"/>
          </p:cNvSpPr>
          <p:nvPr>
            <p:ph type="sldNum" sz="quarter" idx="4"/>
          </p:nvPr>
        </p:nvSpPr>
        <p:spPr>
          <a:xfrm>
            <a:off x="7596336" y="6324487"/>
            <a:ext cx="1090464" cy="365125"/>
          </a:xfrm>
          <a:prstGeom prst="rect">
            <a:avLst/>
          </a:prstGeom>
        </p:spPr>
        <p:txBody>
          <a:bodyPr vert="horz" lIns="91440" tIns="45720" rIns="91440" bIns="45720" rtlCol="0" anchor="t"/>
          <a:lstStyle>
            <a:lvl1pPr algn="r">
              <a:defRPr sz="1200" b="1">
                <a:solidFill>
                  <a:srgbClr val="FFFFFF"/>
                </a:solidFill>
                <a:latin typeface="Frutiger LT 57 Cn" panose="02000506040000020004" pitchFamily="2" charset="0"/>
              </a:defRPr>
            </a:lvl1pPr>
          </a:lstStyle>
          <a:p>
            <a:fld id="{61D7BA19-1993-4CCF-BA94-17133CD57965}" type="slidenum">
              <a:rPr lang="de-DE" smtClean="0"/>
              <a:pPr/>
              <a:t>‹Nr.›</a:t>
            </a:fld>
            <a:endParaRPr lang="de-DE" dirty="0"/>
          </a:p>
        </p:txBody>
      </p:sp>
      <p:pic>
        <p:nvPicPr>
          <p:cNvPr id="7" name="Grafik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8100392" y="203510"/>
            <a:ext cx="851264" cy="898325"/>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709" r:id="rId1"/>
    <p:sldLayoutId id="2147483710" r:id="rId2"/>
    <p:sldLayoutId id="2147483712" r:id="rId3"/>
    <p:sldLayoutId id="2147483720" r:id="rId4"/>
    <p:sldLayoutId id="2147483722" r:id="rId5"/>
    <p:sldLayoutId id="2147483723" r:id="rId6"/>
  </p:sldLayoutIdLst>
  <p:hf hdr="0"/>
  <p:txStyles>
    <p:titleStyle>
      <a:lvl1pPr algn="l" defTabSz="914400" rtl="0" eaLnBrk="1" latinLnBrk="0" hangingPunct="1">
        <a:spcBef>
          <a:spcPct val="0"/>
        </a:spcBef>
        <a:buNone/>
        <a:defRPr sz="2800" b="1" i="0" kern="1200">
          <a:solidFill>
            <a:schemeClr val="tx1"/>
          </a:solidFill>
          <a:latin typeface="Frutiger LT 57 Cn" panose="02000506040000020004" pitchFamily="2"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Frutiger LT 57 Cn" panose="02000506040000020004" pitchFamily="2"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Frutiger LT 57 Cn" panose="02000506040000020004" pitchFamily="2"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Frutiger LT 57 Cn" panose="02000506040000020004" pitchFamily="2"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D30B61C-E9A1-4068-9C4D-EA5E3D6F1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112004"/>
          </a:xfrm>
          <a:prstGeom prst="rect">
            <a:avLst/>
          </a:prstGeom>
        </p:spPr>
      </p:pic>
      <p:sp>
        <p:nvSpPr>
          <p:cNvPr id="7" name="Titel 6">
            <a:extLst>
              <a:ext uri="{FF2B5EF4-FFF2-40B4-BE49-F238E27FC236}">
                <a16:creationId xmlns:a16="http://schemas.microsoft.com/office/drawing/2014/main" id="{C542E1E6-336E-4468-B153-E9E757136BA3}"/>
              </a:ext>
            </a:extLst>
          </p:cNvPr>
          <p:cNvSpPr>
            <a:spLocks noGrp="1"/>
          </p:cNvSpPr>
          <p:nvPr>
            <p:ph type="ctrTitle"/>
          </p:nvPr>
        </p:nvSpPr>
        <p:spPr>
          <a:xfrm>
            <a:off x="545306" y="14759"/>
            <a:ext cx="8568952" cy="1470025"/>
          </a:xfrm>
        </p:spPr>
        <p:txBody>
          <a:bodyPr>
            <a:normAutofit/>
          </a:bodyPr>
          <a:lstStyle/>
          <a:p>
            <a:r>
              <a:rPr lang="de-DE" dirty="0">
                <a:solidFill>
                  <a:schemeClr val="tx1"/>
                </a:solidFill>
              </a:rPr>
              <a:t>BA Dance Programme</a:t>
            </a:r>
            <a:br>
              <a:rPr lang="de-DE" dirty="0">
                <a:solidFill>
                  <a:schemeClr val="tx1"/>
                </a:solidFill>
              </a:rPr>
            </a:br>
            <a:r>
              <a:rPr lang="de-DE" sz="2400" b="0" dirty="0">
                <a:solidFill>
                  <a:schemeClr val="tx1"/>
                </a:solidFill>
              </a:rPr>
              <a:t>Prof. Juliana Sabino Wilhelm | Head </a:t>
            </a:r>
            <a:r>
              <a:rPr lang="de-DE" sz="2400" b="0" dirty="0" err="1">
                <a:solidFill>
                  <a:schemeClr val="tx1"/>
                </a:solidFill>
              </a:rPr>
              <a:t>of</a:t>
            </a:r>
            <a:r>
              <a:rPr lang="de-DE" sz="2400" b="0" dirty="0">
                <a:solidFill>
                  <a:schemeClr val="tx1"/>
                </a:solidFill>
              </a:rPr>
              <a:t> Programme</a:t>
            </a:r>
          </a:p>
        </p:txBody>
      </p:sp>
    </p:spTree>
    <p:extLst>
      <p:ext uri="{BB962C8B-B14F-4D97-AF65-F5344CB8AC3E}">
        <p14:creationId xmlns:p14="http://schemas.microsoft.com/office/powerpoint/2010/main" val="2777063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a:xfrm>
            <a:off x="457200" y="386191"/>
            <a:ext cx="6707088" cy="720080"/>
          </a:xfrm>
        </p:spPr>
        <p:txBody>
          <a:bodyPr/>
          <a:lstStyle/>
          <a:p>
            <a:r>
              <a:rPr lang="de-DE" dirty="0">
                <a:solidFill>
                  <a:srgbClr val="FFFFFF"/>
                </a:solidFill>
              </a:rPr>
              <a:t>BA Dance Programme</a:t>
            </a:r>
            <a:endParaRPr lang="en-DE" dirty="0">
              <a:solidFill>
                <a:srgbClr val="FFFFFF"/>
              </a:solidFill>
            </a:endParaRPr>
          </a:p>
        </p:txBody>
      </p:sp>
      <p:sp>
        <p:nvSpPr>
          <p:cNvPr id="3" name="Content Placeholder 2">
            <a:extLst>
              <a:ext uri="{FF2B5EF4-FFF2-40B4-BE49-F238E27FC236}">
                <a16:creationId xmlns:a16="http://schemas.microsoft.com/office/drawing/2014/main" id="{51E14CDB-14D3-4DFB-AD6E-828816C2E727}"/>
              </a:ext>
            </a:extLst>
          </p:cNvPr>
          <p:cNvSpPr>
            <a:spLocks noGrp="1"/>
          </p:cNvSpPr>
          <p:nvPr>
            <p:ph idx="1"/>
          </p:nvPr>
        </p:nvSpPr>
        <p:spPr>
          <a:xfrm>
            <a:off x="457200" y="1303111"/>
            <a:ext cx="8147248" cy="4824536"/>
          </a:xfrm>
          <a:noFill/>
        </p:spPr>
        <p:txBody>
          <a:bodyPr>
            <a:normAutofit fontScale="92500" lnSpcReduction="10000"/>
          </a:bodyPr>
          <a:lstStyle/>
          <a:p>
            <a:pPr marL="0" indent="0">
              <a:spcBef>
                <a:spcPts val="0"/>
              </a:spcBef>
              <a:buNone/>
            </a:pPr>
            <a:r>
              <a:rPr lang="de-DE" sz="2200" dirty="0">
                <a:solidFill>
                  <a:srgbClr val="088EA0"/>
                </a:solidFill>
              </a:rPr>
              <a:t>Bachelor</a:t>
            </a:r>
            <a:r>
              <a:rPr lang="de-DE" sz="2200" dirty="0">
                <a:solidFill>
                  <a:srgbClr val="055560"/>
                </a:solidFill>
              </a:rPr>
              <a:t> </a:t>
            </a:r>
            <a:r>
              <a:rPr lang="de-DE" sz="2200" dirty="0" err="1">
                <a:solidFill>
                  <a:srgbClr val="088EA0"/>
                </a:solidFill>
              </a:rPr>
              <a:t>of</a:t>
            </a:r>
            <a:r>
              <a:rPr lang="de-DE" sz="2200" dirty="0">
                <a:solidFill>
                  <a:srgbClr val="088EA0"/>
                </a:solidFill>
              </a:rPr>
              <a:t> Arts // 3-Year Programme // Study </a:t>
            </a:r>
            <a:r>
              <a:rPr lang="de-DE" sz="2200" dirty="0" err="1">
                <a:solidFill>
                  <a:srgbClr val="088EA0"/>
                </a:solidFill>
              </a:rPr>
              <a:t>programme</a:t>
            </a:r>
            <a:r>
              <a:rPr lang="de-DE" sz="2200" dirty="0">
                <a:solidFill>
                  <a:srgbClr val="088EA0"/>
                </a:solidFill>
              </a:rPr>
              <a:t> in English </a:t>
            </a:r>
          </a:p>
          <a:p>
            <a:pPr marL="0" indent="0">
              <a:spcBef>
                <a:spcPts val="0"/>
              </a:spcBef>
              <a:buNone/>
            </a:pPr>
            <a:endParaRPr lang="de-DE" sz="2200" dirty="0"/>
          </a:p>
          <a:p>
            <a:pPr marL="0" indent="0">
              <a:spcBef>
                <a:spcPts val="0"/>
              </a:spcBef>
              <a:buNone/>
            </a:pPr>
            <a:r>
              <a:rPr lang="en-US" sz="1800" u="sng" dirty="0"/>
              <a:t>Audience</a:t>
            </a:r>
          </a:p>
          <a:p>
            <a:pPr marL="0" indent="0">
              <a:spcBef>
                <a:spcPts val="0"/>
              </a:spcBef>
              <a:buNone/>
            </a:pPr>
            <a:endParaRPr lang="en-US" sz="1800" u="sng" dirty="0"/>
          </a:p>
          <a:p>
            <a:pPr>
              <a:lnSpc>
                <a:spcPct val="150000"/>
              </a:lnSpc>
            </a:pPr>
            <a:r>
              <a:rPr lang="en-US" sz="1800" b="1" dirty="0"/>
              <a:t>Young dancers aged 16 and above: </a:t>
            </a:r>
            <a:r>
              <a:rPr lang="en-US" sz="1800" dirty="0"/>
              <a:t>Applicants should have prior dance experience and a strong foundation in various dance techniques.</a:t>
            </a:r>
          </a:p>
          <a:p>
            <a:pPr>
              <a:lnSpc>
                <a:spcPct val="150000"/>
              </a:lnSpc>
            </a:pPr>
            <a:r>
              <a:rPr lang="en-US" sz="1800" b="1" dirty="0"/>
              <a:t>Individuals with a deep interest in dance: </a:t>
            </a:r>
            <a:r>
              <a:rPr lang="en-US" sz="1800" dirty="0"/>
              <a:t>Those who are committed to developing their skills in classical ballet, contemporary dance, improvisation and beyond</a:t>
            </a:r>
          </a:p>
          <a:p>
            <a:pPr>
              <a:lnSpc>
                <a:spcPct val="150000"/>
              </a:lnSpc>
            </a:pPr>
            <a:r>
              <a:rPr lang="en-US" sz="1800" b="1" dirty="0"/>
              <a:t>Future dance professionals: </a:t>
            </a:r>
            <a:r>
              <a:rPr lang="en-US" sz="1800" dirty="0"/>
              <a:t>Students who aspire to become professionals in this field, with a well-rounded theoretical knowledge, a committed and open minded approach and wanting to develop their own artistic voice.</a:t>
            </a:r>
          </a:p>
          <a:p>
            <a:pPr>
              <a:lnSpc>
                <a:spcPct val="150000"/>
              </a:lnSpc>
            </a:pPr>
            <a:r>
              <a:rPr lang="en-US" sz="1800" b="1" dirty="0"/>
              <a:t>International applicants: </a:t>
            </a:r>
            <a:r>
              <a:rPr lang="en-US" sz="1800" dirty="0"/>
              <a:t>The </a:t>
            </a:r>
            <a:r>
              <a:rPr lang="en-US" sz="1800" dirty="0" err="1"/>
              <a:t>programme</a:t>
            </a:r>
            <a:r>
              <a:rPr lang="en-US" sz="1800" dirty="0"/>
              <a:t> welcomes students from around the world, fostering a diverse and inclusive learning environment.</a:t>
            </a:r>
          </a:p>
          <a:p>
            <a:pPr marL="0" indent="0">
              <a:spcBef>
                <a:spcPts val="0"/>
              </a:spcBef>
              <a:buNone/>
            </a:pPr>
            <a:endParaRPr lang="en-US" sz="2200"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E30D6DAE-1076-44DC-AD81-8B275751F530}"/>
              </a:ext>
            </a:extLst>
          </p:cNvPr>
          <p:cNvSpPr>
            <a:spLocks noGrp="1"/>
          </p:cNvSpPr>
          <p:nvPr>
            <p:ph type="dt" sz="half" idx="10"/>
          </p:nvPr>
        </p:nvSpPr>
        <p:spPr/>
        <p:txBody>
          <a:bodyPr/>
          <a:lstStyle/>
          <a:p>
            <a:fld id="{56B5455A-F035-4CA0-906C-03F32A54C9B9}"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2</a:t>
            </a:fld>
            <a:endParaRPr lang="de-DE" dirty="0">
              <a:latin typeface="Frutiger LT 57 Cn" panose="02000506040000020004" pitchFamily="2" charset="0"/>
            </a:endParaRPr>
          </a:p>
        </p:txBody>
      </p:sp>
    </p:spTree>
    <p:extLst>
      <p:ext uri="{BB962C8B-B14F-4D97-AF65-F5344CB8AC3E}">
        <p14:creationId xmlns:p14="http://schemas.microsoft.com/office/powerpoint/2010/main" val="362665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r>
              <a:rPr lang="de-DE" dirty="0">
                <a:solidFill>
                  <a:schemeClr val="tx1">
                    <a:lumMod val="75000"/>
                    <a:lumOff val="25000"/>
                  </a:schemeClr>
                </a:solidFill>
              </a:rPr>
              <a:t>BA Dance Programme</a:t>
            </a:r>
            <a:endParaRPr lang="en-DE" dirty="0">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51E14CDB-14D3-4DFB-AD6E-828816C2E727}"/>
              </a:ext>
            </a:extLst>
          </p:cNvPr>
          <p:cNvSpPr>
            <a:spLocks noGrp="1"/>
          </p:cNvSpPr>
          <p:nvPr>
            <p:ph idx="1"/>
          </p:nvPr>
        </p:nvSpPr>
        <p:spPr>
          <a:xfrm>
            <a:off x="323528" y="1330432"/>
            <a:ext cx="8147248" cy="4824536"/>
          </a:xfrm>
        </p:spPr>
        <p:txBody>
          <a:bodyPr>
            <a:normAutofit/>
          </a:bodyPr>
          <a:lstStyle/>
          <a:p>
            <a:pPr marL="0" indent="0">
              <a:spcBef>
                <a:spcPts val="0"/>
              </a:spcBef>
              <a:buNone/>
            </a:pPr>
            <a:r>
              <a:rPr lang="en-US" sz="1400" u="sng" dirty="0" err="1">
                <a:solidFill>
                  <a:schemeClr val="tx1">
                    <a:lumMod val="75000"/>
                    <a:lumOff val="25000"/>
                  </a:schemeClr>
                </a:solidFill>
              </a:rPr>
              <a:t>Programme</a:t>
            </a:r>
            <a:r>
              <a:rPr lang="en-US" sz="1400" u="sng" dirty="0">
                <a:solidFill>
                  <a:schemeClr val="tx1">
                    <a:lumMod val="75000"/>
                    <a:lumOff val="25000"/>
                  </a:schemeClr>
                </a:solidFill>
              </a:rPr>
              <a:t> Characteristics</a:t>
            </a:r>
            <a:endParaRPr lang="de-DE" sz="1400" dirty="0">
              <a:solidFill>
                <a:schemeClr val="tx1">
                  <a:lumMod val="75000"/>
                  <a:lumOff val="25000"/>
                </a:schemeClr>
              </a:solidFill>
            </a:endParaRPr>
          </a:p>
          <a:p>
            <a:pPr marL="0" indent="0">
              <a:buNone/>
            </a:pPr>
            <a:r>
              <a:rPr lang="en-US" sz="1400" dirty="0"/>
              <a:t>The BA Dance </a:t>
            </a:r>
            <a:r>
              <a:rPr lang="en-US" sz="1400" dirty="0" err="1"/>
              <a:t>Programme</a:t>
            </a:r>
            <a:r>
              <a:rPr lang="en-US" sz="1400" dirty="0"/>
              <a:t> at the Palucca University of Dance Dresden offers a comprehensive curriculum designed to develop both the technical and artistic skills of aspiring dancers. The key contents of the </a:t>
            </a:r>
            <a:r>
              <a:rPr lang="en-US" sz="1400" dirty="0" err="1"/>
              <a:t>programme</a:t>
            </a:r>
            <a:r>
              <a:rPr lang="en-US" sz="1400" dirty="0"/>
              <a:t> include:</a:t>
            </a:r>
          </a:p>
          <a:p>
            <a:pPr marL="0" indent="0">
              <a:buNone/>
            </a:pPr>
            <a:r>
              <a:rPr lang="en-US" sz="1400" b="1" dirty="0"/>
              <a:t>    Dance Techniques and Styles</a:t>
            </a:r>
          </a:p>
          <a:p>
            <a:r>
              <a:rPr lang="en-US" sz="1400" b="1" dirty="0"/>
              <a:t>Classical Ballet</a:t>
            </a:r>
            <a:r>
              <a:rPr lang="en-US" sz="1400" dirty="0"/>
              <a:t>: Emphasis on traditional ballet techniques and neoclassical repertoire with a international team of teachers. Also classes such as Pas de Deux and Variations are part of the curriculum in all years.</a:t>
            </a:r>
          </a:p>
          <a:p>
            <a:r>
              <a:rPr lang="en-US" sz="1400" b="1" dirty="0"/>
              <a:t>Contemporary Dance</a:t>
            </a:r>
            <a:r>
              <a:rPr lang="en-US" sz="1400" dirty="0"/>
              <a:t>: Exploration of modern-contemporary dance styles and innovative movement research with varied techniques. Also classes in partnering and repertoires are part of the curriculum in all years.</a:t>
            </a:r>
          </a:p>
          <a:p>
            <a:r>
              <a:rPr lang="en-US" sz="1400" b="1" dirty="0"/>
              <a:t>Improvisation</a:t>
            </a:r>
            <a:r>
              <a:rPr lang="en-US" sz="1400" dirty="0"/>
              <a:t>: Developing creativity, possibilities and spontaneity in dance. Also composition as a practical class is part of the curriculum.</a:t>
            </a:r>
          </a:p>
          <a:p>
            <a:pPr marL="0" indent="0">
              <a:spcBef>
                <a:spcPts val="0"/>
              </a:spcBef>
              <a:buNone/>
            </a:pPr>
            <a:endParaRPr lang="en-US" sz="2200"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E30D6DAE-1076-44DC-AD81-8B275751F530}"/>
              </a:ext>
            </a:extLst>
          </p:cNvPr>
          <p:cNvSpPr>
            <a:spLocks noGrp="1"/>
          </p:cNvSpPr>
          <p:nvPr>
            <p:ph type="dt" sz="half" idx="10"/>
          </p:nvPr>
        </p:nvSpPr>
        <p:spPr/>
        <p:txBody>
          <a:bodyPr/>
          <a:lstStyle/>
          <a:p>
            <a:fld id="{3F08BEB3-9704-4AB2-849C-A17FC2DE4485}"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3</a:t>
            </a:fld>
            <a:endParaRPr lang="de-DE" dirty="0">
              <a:latin typeface="Frutiger LT 57 Cn" panose="02000506040000020004" pitchFamily="2" charset="0"/>
            </a:endParaRPr>
          </a:p>
        </p:txBody>
      </p:sp>
      <p:pic>
        <p:nvPicPr>
          <p:cNvPr id="10" name="Grafik 9">
            <a:extLst>
              <a:ext uri="{FF2B5EF4-FFF2-40B4-BE49-F238E27FC236}">
                <a16:creationId xmlns:a16="http://schemas.microsoft.com/office/drawing/2014/main" id="{125BCD80-C4D4-4FE8-B9ED-0C73F12790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3284" y="4221088"/>
            <a:ext cx="2595911" cy="173060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3" name="Grafik 12">
            <a:extLst>
              <a:ext uri="{FF2B5EF4-FFF2-40B4-BE49-F238E27FC236}">
                <a16:creationId xmlns:a16="http://schemas.microsoft.com/office/drawing/2014/main" id="{4D740904-4B01-4A67-A4D9-FA23774D17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596" y="4222235"/>
            <a:ext cx="2595910" cy="1730229"/>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7" name="Grafik 16">
            <a:extLst>
              <a:ext uri="{FF2B5EF4-FFF2-40B4-BE49-F238E27FC236}">
                <a16:creationId xmlns:a16="http://schemas.microsoft.com/office/drawing/2014/main" id="{4CC39CA4-AD4C-41AE-A110-875940AC6F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2160" y="4221088"/>
            <a:ext cx="2596221" cy="1730814"/>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83524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5EF97-B371-4649-A1B4-17851C00E53C}"/>
              </a:ext>
            </a:extLst>
          </p:cNvPr>
          <p:cNvSpPr>
            <a:spLocks noGrp="1"/>
          </p:cNvSpPr>
          <p:nvPr>
            <p:ph type="title"/>
          </p:nvPr>
        </p:nvSpPr>
        <p:spPr/>
        <p:txBody>
          <a:bodyPr/>
          <a:lstStyle/>
          <a:p>
            <a:r>
              <a:rPr lang="de-DE" dirty="0">
                <a:solidFill>
                  <a:schemeClr val="tx1">
                    <a:lumMod val="75000"/>
                    <a:lumOff val="25000"/>
                  </a:schemeClr>
                </a:solidFill>
              </a:rPr>
              <a:t>BA Dance Programme</a:t>
            </a:r>
            <a:endParaRPr lang="de-DE" dirty="0"/>
          </a:p>
        </p:txBody>
      </p:sp>
      <p:sp>
        <p:nvSpPr>
          <p:cNvPr id="3" name="Inhaltsplatzhalter 2">
            <a:extLst>
              <a:ext uri="{FF2B5EF4-FFF2-40B4-BE49-F238E27FC236}">
                <a16:creationId xmlns:a16="http://schemas.microsoft.com/office/drawing/2014/main" id="{2BD8E24E-D1DA-4361-B83F-841EFF896590}"/>
              </a:ext>
            </a:extLst>
          </p:cNvPr>
          <p:cNvSpPr>
            <a:spLocks noGrp="1"/>
          </p:cNvSpPr>
          <p:nvPr>
            <p:ph idx="1"/>
          </p:nvPr>
        </p:nvSpPr>
        <p:spPr>
          <a:xfrm>
            <a:off x="457200" y="1412776"/>
            <a:ext cx="7571184" cy="4713387"/>
          </a:xfrm>
        </p:spPr>
        <p:txBody>
          <a:bodyPr>
            <a:normAutofit/>
          </a:bodyPr>
          <a:lstStyle/>
          <a:p>
            <a:pPr marL="0" indent="0">
              <a:buNone/>
            </a:pPr>
            <a:r>
              <a:rPr lang="en-US" sz="1800" b="1" dirty="0"/>
              <a:t> </a:t>
            </a:r>
            <a:r>
              <a:rPr lang="en-US" sz="1400" b="1" dirty="0"/>
              <a:t>Theoretical and Practical Courses</a:t>
            </a:r>
          </a:p>
          <a:p>
            <a:r>
              <a:rPr lang="en-US" sz="1300" b="1" dirty="0"/>
              <a:t>Anatomy</a:t>
            </a:r>
            <a:r>
              <a:rPr lang="en-US" sz="1300" dirty="0"/>
              <a:t>: Understanding the human body and its mechanics in relation to dance.</a:t>
            </a:r>
          </a:p>
          <a:p>
            <a:r>
              <a:rPr lang="en-US" sz="1300" b="1" dirty="0"/>
              <a:t>Dance History</a:t>
            </a:r>
            <a:r>
              <a:rPr lang="en-US" sz="1300" dirty="0"/>
              <a:t>: Studying the evolution of dance and its cultural significance.</a:t>
            </a:r>
          </a:p>
          <a:p>
            <a:r>
              <a:rPr lang="en-US" sz="1300" b="1" dirty="0"/>
              <a:t>Music Theory</a:t>
            </a:r>
            <a:r>
              <a:rPr lang="en-US" sz="1300" dirty="0"/>
              <a:t>: Learning the fundamentals of music to enhance dance performance.</a:t>
            </a:r>
          </a:p>
          <a:p>
            <a:r>
              <a:rPr lang="en-US" sz="1300" dirty="0"/>
              <a:t>Dance Analysis: Building different perspectives for deeper understanding of the artform. </a:t>
            </a:r>
          </a:p>
          <a:p>
            <a:r>
              <a:rPr lang="en-US" sz="1300" dirty="0"/>
              <a:t>Dramaturgy: Looking at different ways of construction and concepts in Choreographic works</a:t>
            </a:r>
          </a:p>
          <a:p>
            <a:r>
              <a:rPr lang="en-US" sz="1300" dirty="0"/>
              <a:t>Dance and Media: Understanding dance not only as live artform, but how it can be portrait with video and images</a:t>
            </a:r>
          </a:p>
          <a:p>
            <a:r>
              <a:rPr lang="en-US" sz="1300" dirty="0"/>
              <a:t>Stage production: Learning about stage lights and sets, music rights and all that belongs to dance performances</a:t>
            </a:r>
          </a:p>
          <a:p>
            <a:r>
              <a:rPr lang="en-US" sz="1300" dirty="0"/>
              <a:t>Stage management: Learning about dancers rights, contracts and regulations in the field</a:t>
            </a:r>
          </a:p>
          <a:p>
            <a:endParaRPr lang="en-US" sz="1400" dirty="0"/>
          </a:p>
          <a:p>
            <a:endParaRPr lang="de-DE" sz="1600" dirty="0"/>
          </a:p>
        </p:txBody>
      </p:sp>
      <p:sp>
        <p:nvSpPr>
          <p:cNvPr id="4" name="Datumsplatzhalter 3">
            <a:extLst>
              <a:ext uri="{FF2B5EF4-FFF2-40B4-BE49-F238E27FC236}">
                <a16:creationId xmlns:a16="http://schemas.microsoft.com/office/drawing/2014/main" id="{B49A3455-3470-4998-91E9-8D73753BBC55}"/>
              </a:ext>
            </a:extLst>
          </p:cNvPr>
          <p:cNvSpPr>
            <a:spLocks noGrp="1"/>
          </p:cNvSpPr>
          <p:nvPr>
            <p:ph type="dt" sz="half" idx="10"/>
          </p:nvPr>
        </p:nvSpPr>
        <p:spPr/>
        <p:txBody>
          <a:bodyPr/>
          <a:lstStyle/>
          <a:p>
            <a:fld id="{FA31AB70-7542-48BE-802B-4060BF235929}"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5" name="Fußzeilenplatzhalter 4">
            <a:extLst>
              <a:ext uri="{FF2B5EF4-FFF2-40B4-BE49-F238E27FC236}">
                <a16:creationId xmlns:a16="http://schemas.microsoft.com/office/drawing/2014/main" id="{98EB7511-BAED-4CC3-8BE8-5FBBBD928E58}"/>
              </a:ext>
            </a:extLst>
          </p:cNvPr>
          <p:cNvSpPr>
            <a:spLocks noGrp="1"/>
          </p:cNvSpPr>
          <p:nvPr>
            <p:ph type="ftr" sz="quarter" idx="11"/>
          </p:nvPr>
        </p:nvSpPr>
        <p:spPr/>
        <p:txBody>
          <a:body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6" name="Foliennummernplatzhalter 5">
            <a:extLst>
              <a:ext uri="{FF2B5EF4-FFF2-40B4-BE49-F238E27FC236}">
                <a16:creationId xmlns:a16="http://schemas.microsoft.com/office/drawing/2014/main" id="{BAAC2CC8-DC51-4366-AB56-BE498CEF68E3}"/>
              </a:ext>
            </a:extLst>
          </p:cNvPr>
          <p:cNvSpPr>
            <a:spLocks noGrp="1"/>
          </p:cNvSpPr>
          <p:nvPr>
            <p:ph type="sldNum" sz="quarter" idx="12"/>
          </p:nvPr>
        </p:nvSpPr>
        <p:spPr/>
        <p:txBody>
          <a:bodyPr/>
          <a:lstStyle/>
          <a:p>
            <a:fld id="{61D7BA19-1993-4CCF-BA94-17133CD57965}" type="slidenum">
              <a:rPr lang="de-DE" smtClean="0"/>
              <a:pPr/>
              <a:t>4</a:t>
            </a:fld>
            <a:endParaRPr lang="de-DE" dirty="0">
              <a:latin typeface="Frutiger LT 57 Cn" panose="02000506040000020004" pitchFamily="2" charset="0"/>
            </a:endParaRPr>
          </a:p>
        </p:txBody>
      </p:sp>
      <p:pic>
        <p:nvPicPr>
          <p:cNvPr id="13" name="Grafik 12">
            <a:extLst>
              <a:ext uri="{FF2B5EF4-FFF2-40B4-BE49-F238E27FC236}">
                <a16:creationId xmlns:a16="http://schemas.microsoft.com/office/drawing/2014/main" id="{CEB4343A-F252-4D1F-87D7-FA48E82862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2029" y="4149080"/>
            <a:ext cx="2696122" cy="1797415"/>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5" name="Grafik 14">
            <a:extLst>
              <a:ext uri="{FF2B5EF4-FFF2-40B4-BE49-F238E27FC236}">
                <a16:creationId xmlns:a16="http://schemas.microsoft.com/office/drawing/2014/main" id="{9AD55694-6682-4F06-880A-62FB2BF978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275" y="4142736"/>
            <a:ext cx="2696122" cy="1797415"/>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8" name="Grafik 7">
            <a:extLst>
              <a:ext uri="{FF2B5EF4-FFF2-40B4-BE49-F238E27FC236}">
                <a16:creationId xmlns:a16="http://schemas.microsoft.com/office/drawing/2014/main" id="{F08EBBF9-3F37-4C20-98F1-76D6D7C2EF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279" y="4149080"/>
            <a:ext cx="2696122" cy="1816138"/>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97012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B77BC-9B24-4D6E-A5FB-4C15A2769ECE}"/>
              </a:ext>
            </a:extLst>
          </p:cNvPr>
          <p:cNvSpPr>
            <a:spLocks noGrp="1"/>
          </p:cNvSpPr>
          <p:nvPr>
            <p:ph type="title"/>
          </p:nvPr>
        </p:nvSpPr>
        <p:spPr/>
        <p:txBody>
          <a:bodyPr/>
          <a:lstStyle/>
          <a:p>
            <a:r>
              <a:rPr lang="de-DE" dirty="0">
                <a:solidFill>
                  <a:schemeClr val="tx1">
                    <a:lumMod val="75000"/>
                    <a:lumOff val="25000"/>
                  </a:schemeClr>
                </a:solidFill>
              </a:rPr>
              <a:t>BA Dance Programme</a:t>
            </a:r>
            <a:endParaRPr lang="de-DE" dirty="0"/>
          </a:p>
        </p:txBody>
      </p:sp>
      <p:sp>
        <p:nvSpPr>
          <p:cNvPr id="3" name="Inhaltsplatzhalter 2">
            <a:extLst>
              <a:ext uri="{FF2B5EF4-FFF2-40B4-BE49-F238E27FC236}">
                <a16:creationId xmlns:a16="http://schemas.microsoft.com/office/drawing/2014/main" id="{F9C4FED0-47D3-4FF9-AB31-661F78F5F34A}"/>
              </a:ext>
            </a:extLst>
          </p:cNvPr>
          <p:cNvSpPr>
            <a:spLocks noGrp="1"/>
          </p:cNvSpPr>
          <p:nvPr>
            <p:ph idx="1"/>
          </p:nvPr>
        </p:nvSpPr>
        <p:spPr>
          <a:xfrm>
            <a:off x="457200" y="1412776"/>
            <a:ext cx="8435280" cy="4713387"/>
          </a:xfrm>
        </p:spPr>
        <p:txBody>
          <a:bodyPr/>
          <a:lstStyle/>
          <a:p>
            <a:pPr marL="0" indent="0">
              <a:buNone/>
            </a:pPr>
            <a:r>
              <a:rPr lang="en-US" sz="1700" b="1" dirty="0"/>
              <a:t>Performance Opportunities</a:t>
            </a:r>
          </a:p>
          <a:p>
            <a:r>
              <a:rPr lang="en-US" sz="1700" b="1" dirty="0"/>
              <a:t>Stage Performances</a:t>
            </a:r>
            <a:r>
              <a:rPr lang="en-US" sz="1700" dirty="0"/>
              <a:t>: Regular opportunities to perform and gain experience in front of an audience on different stages and settings.</a:t>
            </a:r>
          </a:p>
          <a:p>
            <a:r>
              <a:rPr lang="en-US" sz="1700" b="1" dirty="0"/>
              <a:t>Workshops and Masterclasses</a:t>
            </a:r>
            <a:r>
              <a:rPr lang="en-US" sz="1700" dirty="0"/>
              <a:t>: Sessions with guest artists and industry professionals</a:t>
            </a:r>
            <a:r>
              <a:rPr lang="en-US" dirty="0"/>
              <a:t>.</a:t>
            </a:r>
          </a:p>
          <a:p>
            <a:endParaRPr lang="de-DE" dirty="0"/>
          </a:p>
        </p:txBody>
      </p:sp>
      <p:sp>
        <p:nvSpPr>
          <p:cNvPr id="4" name="Datumsplatzhalter 3">
            <a:extLst>
              <a:ext uri="{FF2B5EF4-FFF2-40B4-BE49-F238E27FC236}">
                <a16:creationId xmlns:a16="http://schemas.microsoft.com/office/drawing/2014/main" id="{91D4E4B5-26D9-40D1-B46E-062A97579D0E}"/>
              </a:ext>
            </a:extLst>
          </p:cNvPr>
          <p:cNvSpPr>
            <a:spLocks noGrp="1"/>
          </p:cNvSpPr>
          <p:nvPr>
            <p:ph type="dt" sz="half" idx="10"/>
          </p:nvPr>
        </p:nvSpPr>
        <p:spPr/>
        <p:txBody>
          <a:bodyPr/>
          <a:lstStyle/>
          <a:p>
            <a:fld id="{FA31AB70-7542-48BE-802B-4060BF235929}"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5" name="Fußzeilenplatzhalter 4">
            <a:extLst>
              <a:ext uri="{FF2B5EF4-FFF2-40B4-BE49-F238E27FC236}">
                <a16:creationId xmlns:a16="http://schemas.microsoft.com/office/drawing/2014/main" id="{B90CD1E7-81CC-4539-8AC1-C32092B2AEC1}"/>
              </a:ext>
            </a:extLst>
          </p:cNvPr>
          <p:cNvSpPr>
            <a:spLocks noGrp="1"/>
          </p:cNvSpPr>
          <p:nvPr>
            <p:ph type="ftr" sz="quarter" idx="11"/>
          </p:nvPr>
        </p:nvSpPr>
        <p:spPr/>
        <p:txBody>
          <a:bodyPr/>
          <a:lstStyle/>
          <a:p>
            <a:r>
              <a:rPr lang="de-DE">
                <a:latin typeface="Frutiger LT 57 Cn" panose="02000506040000020004" pitchFamily="2" charset="0"/>
              </a:rPr>
              <a:t>BA Dance Programme | Head Prof. Juliana Sabino Wilhelm </a:t>
            </a:r>
            <a:endParaRPr lang="de-DE" dirty="0">
              <a:latin typeface="Frutiger LT 57 Cn" panose="02000506040000020004" pitchFamily="2" charset="0"/>
            </a:endParaRPr>
          </a:p>
        </p:txBody>
      </p:sp>
      <p:sp>
        <p:nvSpPr>
          <p:cNvPr id="6" name="Foliennummernplatzhalter 5">
            <a:extLst>
              <a:ext uri="{FF2B5EF4-FFF2-40B4-BE49-F238E27FC236}">
                <a16:creationId xmlns:a16="http://schemas.microsoft.com/office/drawing/2014/main" id="{ED1C3FD0-CEF6-47A1-86E1-42A37CDBB4F6}"/>
              </a:ext>
            </a:extLst>
          </p:cNvPr>
          <p:cNvSpPr>
            <a:spLocks noGrp="1"/>
          </p:cNvSpPr>
          <p:nvPr>
            <p:ph type="sldNum" sz="quarter" idx="12"/>
          </p:nvPr>
        </p:nvSpPr>
        <p:spPr/>
        <p:txBody>
          <a:bodyPr/>
          <a:lstStyle/>
          <a:p>
            <a:fld id="{61D7BA19-1993-4CCF-BA94-17133CD57965}" type="slidenum">
              <a:rPr lang="de-DE" smtClean="0"/>
              <a:pPr/>
              <a:t>5</a:t>
            </a:fld>
            <a:endParaRPr lang="de-DE" dirty="0">
              <a:latin typeface="Frutiger LT 57 Cn" panose="02000506040000020004" pitchFamily="2" charset="0"/>
            </a:endParaRPr>
          </a:p>
        </p:txBody>
      </p:sp>
      <p:pic>
        <p:nvPicPr>
          <p:cNvPr id="8" name="Grafik 7">
            <a:extLst>
              <a:ext uri="{FF2B5EF4-FFF2-40B4-BE49-F238E27FC236}">
                <a16:creationId xmlns:a16="http://schemas.microsoft.com/office/drawing/2014/main" id="{DABC6AFB-F62B-4EA1-B4A4-D3130BCBC4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457" y="3429000"/>
            <a:ext cx="2670671" cy="178024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2" name="Grafik 11">
            <a:extLst>
              <a:ext uri="{FF2B5EF4-FFF2-40B4-BE49-F238E27FC236}">
                <a16:creationId xmlns:a16="http://schemas.microsoft.com/office/drawing/2014/main" id="{9435E5BC-DE28-4E4E-8CFB-FF1E913655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0136" y="3429000"/>
            <a:ext cx="2646660" cy="176423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14" name="Grafik 13">
            <a:extLst>
              <a:ext uri="{FF2B5EF4-FFF2-40B4-BE49-F238E27FC236}">
                <a16:creationId xmlns:a16="http://schemas.microsoft.com/office/drawing/2014/main" id="{B24B5FCB-18BD-4BB7-A4CF-9E10E5CD3E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9804" y="3420994"/>
            <a:ext cx="2669206" cy="1780247"/>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8501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r>
              <a:rPr lang="de-DE" dirty="0"/>
              <a:t>COURSE OF STUDY/MODULES</a:t>
            </a:r>
            <a:endParaRPr lang="en-DE" dirty="0"/>
          </a:p>
        </p:txBody>
      </p:sp>
      <p:sp>
        <p:nvSpPr>
          <p:cNvPr id="8" name="Date Placeholder 3">
            <a:extLst>
              <a:ext uri="{FF2B5EF4-FFF2-40B4-BE49-F238E27FC236}">
                <a16:creationId xmlns:a16="http://schemas.microsoft.com/office/drawing/2014/main" id="{1F2A88B3-19A4-4A74-A63B-4A116AA883F1}"/>
              </a:ext>
            </a:extLst>
          </p:cNvPr>
          <p:cNvSpPr>
            <a:spLocks noGrp="1"/>
          </p:cNvSpPr>
          <p:nvPr>
            <p:ph type="dt" sz="half" idx="10"/>
          </p:nvPr>
        </p:nvSpPr>
        <p:spPr/>
        <p:txBody>
          <a:bodyPr/>
          <a:lstStyle/>
          <a:p>
            <a:fld id="{7F9C9C09-C22C-4287-A619-CBA5AB8C36E7}" type="datetime1">
              <a:rPr lang="de-DE" smtClean="0"/>
              <a:pPr/>
              <a:t>12.01.25</a:t>
            </a:fld>
            <a:endParaRPr lang="de-DE" dirty="0"/>
          </a:p>
        </p:txBody>
      </p:sp>
      <p:sp>
        <p:nvSpPr>
          <p:cNvPr id="9" name="Footer Placeholder 4">
            <a:extLst>
              <a:ext uri="{FF2B5EF4-FFF2-40B4-BE49-F238E27FC236}">
                <a16:creationId xmlns:a16="http://schemas.microsoft.com/office/drawing/2014/main" id="{0FB658F7-E96E-4FC5-883D-CE67EE647DDD}"/>
              </a:ext>
            </a:extLst>
          </p:cNvPr>
          <p:cNvSpPr>
            <a:spLocks noGrp="1"/>
          </p:cNvSpPr>
          <p:nvPr>
            <p:ph type="ftr" sz="quarter" idx="11"/>
          </p:nvPr>
        </p:nvSpPr>
        <p:spPr/>
        <p:txBody>
          <a:bodyPr/>
          <a:lstStyle/>
          <a:p>
            <a:r>
              <a:rPr lang="de-DE"/>
              <a:t>BA Dance Programme </a:t>
            </a:r>
            <a:r>
              <a:rPr lang="en-US"/>
              <a:t>| </a:t>
            </a:r>
            <a:r>
              <a:rPr lang="de-DE"/>
              <a:t>Head Prof. Juliana Sabino Wilhelm</a:t>
            </a:r>
          </a:p>
          <a:p>
            <a:endParaRPr lang="de-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6</a:t>
            </a:fld>
            <a:endParaRPr lang="de-DE" dirty="0"/>
          </a:p>
        </p:txBody>
      </p:sp>
      <p:pic>
        <p:nvPicPr>
          <p:cNvPr id="11" name="Inhaltsplatzhalter 10">
            <a:extLst>
              <a:ext uri="{FF2B5EF4-FFF2-40B4-BE49-F238E27FC236}">
                <a16:creationId xmlns:a16="http://schemas.microsoft.com/office/drawing/2014/main" id="{CE9D126F-9BE7-4F92-93FD-13D8B89FD3C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9341" y="1835976"/>
            <a:ext cx="8755147" cy="1438639"/>
          </a:xfrm>
        </p:spPr>
      </p:pic>
      <p:pic>
        <p:nvPicPr>
          <p:cNvPr id="16" name="Grafik 15">
            <a:extLst>
              <a:ext uri="{FF2B5EF4-FFF2-40B4-BE49-F238E27FC236}">
                <a16:creationId xmlns:a16="http://schemas.microsoft.com/office/drawing/2014/main" id="{1FED48C1-45EE-4602-B4ED-13BD466C13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8704" y="3574432"/>
            <a:ext cx="2699928" cy="1799952"/>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20" name="Grafik 19">
            <a:extLst>
              <a:ext uri="{FF2B5EF4-FFF2-40B4-BE49-F238E27FC236}">
                <a16:creationId xmlns:a16="http://schemas.microsoft.com/office/drawing/2014/main" id="{B5B2BCED-6F1A-42C6-BC54-291820D2A8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149" y="3574432"/>
            <a:ext cx="2758886" cy="1819453"/>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pic>
        <p:nvPicPr>
          <p:cNvPr id="5" name="Grafik 4">
            <a:extLst>
              <a:ext uri="{FF2B5EF4-FFF2-40B4-BE49-F238E27FC236}">
                <a16:creationId xmlns:a16="http://schemas.microsoft.com/office/drawing/2014/main" id="{418926FD-7ADD-426E-9C5C-EFF9575EE0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4076" y="3574432"/>
            <a:ext cx="2699928" cy="1799952"/>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78530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sz="2800" b="1" dirty="0">
                <a:solidFill>
                  <a:schemeClr val="tx1">
                    <a:lumMod val="75000"/>
                    <a:lumOff val="25000"/>
                  </a:schemeClr>
                </a:solidFill>
                <a:effectLst/>
                <a:ea typeface="Calibri" panose="020F0502020204030204" pitchFamily="34" charset="0"/>
                <a:cs typeface="Times New Roman" panose="02020603050405020304" pitchFamily="18" charset="0"/>
              </a:rPr>
              <a:t>PREREQUISITES</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412776"/>
            <a:ext cx="8147248" cy="4713387"/>
          </a:xfrm>
        </p:spPr>
        <p:txBody>
          <a:bodyPr>
            <a:normAutofit/>
          </a:bodyPr>
          <a:lstStyle/>
          <a:p>
            <a:pPr>
              <a:lnSpc>
                <a:spcPct val="150000"/>
              </a:lnSpc>
            </a:pPr>
            <a:r>
              <a:rPr lang="en-US" sz="1700" dirty="0"/>
              <a:t>Physical aptitude</a:t>
            </a:r>
          </a:p>
          <a:p>
            <a:pPr>
              <a:lnSpc>
                <a:spcPct val="150000"/>
              </a:lnSpc>
            </a:pPr>
            <a:r>
              <a:rPr lang="en-US" sz="1700" dirty="0"/>
              <a:t>Fantasy of movement and ability to express oneself through dance</a:t>
            </a:r>
          </a:p>
          <a:p>
            <a:pPr>
              <a:lnSpc>
                <a:spcPct val="150000"/>
              </a:lnSpc>
            </a:pPr>
            <a:r>
              <a:rPr lang="en-US" sz="1700" dirty="0"/>
              <a:t>Musicality</a:t>
            </a:r>
          </a:p>
          <a:p>
            <a:pPr>
              <a:lnSpc>
                <a:spcPct val="150000"/>
              </a:lnSpc>
            </a:pPr>
            <a:r>
              <a:rPr lang="en-US" sz="1700" dirty="0"/>
              <a:t>Dance background in the subjects of ballet, contemporary dance and improvisation at the level required for the BA Dance </a:t>
            </a:r>
            <a:r>
              <a:rPr lang="en-US" sz="1700" dirty="0" err="1"/>
              <a:t>Programme</a:t>
            </a:r>
            <a:endParaRPr lang="en-US" sz="1700" dirty="0"/>
          </a:p>
          <a:p>
            <a:pPr>
              <a:lnSpc>
                <a:spcPct val="150000"/>
              </a:lnSpc>
            </a:pPr>
            <a:r>
              <a:rPr lang="en-US" sz="1700" dirty="0"/>
              <a:t>Admissions to the BA Dance </a:t>
            </a:r>
            <a:r>
              <a:rPr lang="en-US" sz="1700" dirty="0" err="1"/>
              <a:t>Programme</a:t>
            </a:r>
            <a:r>
              <a:rPr lang="en-US" sz="1700" dirty="0"/>
              <a:t>, according to Sec. 18 (1) (2) (12) </a:t>
            </a:r>
            <a:r>
              <a:rPr lang="en-US" sz="1700" dirty="0" err="1"/>
              <a:t>SächsHSG</a:t>
            </a:r>
            <a:r>
              <a:rPr lang="en-US" sz="1700" dirty="0"/>
              <a:t>, requires that the applicant has earned a school-leaving certificate from a secondary or senior secondary school or has an entrance qualification </a:t>
            </a:r>
            <a:r>
              <a:rPr lang="en-US" sz="1700" dirty="0" err="1"/>
              <a:t>recognised</a:t>
            </a:r>
            <a:r>
              <a:rPr lang="en-US" sz="1700" dirty="0"/>
              <a:t> to be equivalent to such and a particular artistic aptitude.</a:t>
            </a: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7</a:t>
            </a:fld>
            <a:endParaRPr lang="de-DE" dirty="0">
              <a:latin typeface="Frutiger LT 57 Cn" panose="02000506040000020004" pitchFamily="2" charset="0"/>
            </a:endParaRPr>
          </a:p>
        </p:txBody>
      </p:sp>
      <p:sp>
        <p:nvSpPr>
          <p:cNvPr id="15" name="Textfeld 14">
            <a:extLst>
              <a:ext uri="{FF2B5EF4-FFF2-40B4-BE49-F238E27FC236}">
                <a16:creationId xmlns:a16="http://schemas.microsoft.com/office/drawing/2014/main" id="{AA6E28AD-889E-41C6-A11B-20D7F91C05C6}"/>
              </a:ext>
            </a:extLst>
          </p:cNvPr>
          <p:cNvSpPr txBox="1"/>
          <p:nvPr/>
        </p:nvSpPr>
        <p:spPr>
          <a:xfrm>
            <a:off x="751959" y="5924599"/>
            <a:ext cx="1659801" cy="384721"/>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 Christine Anna Schulze </a:t>
            </a:r>
            <a:r>
              <a:rPr lang="de-DE" sz="700" dirty="0" err="1">
                <a:solidFill>
                  <a:schemeClr val="bg1"/>
                </a:solidFill>
              </a:rPr>
              <a:t>Beiering</a:t>
            </a:r>
            <a:endParaRPr lang="de-DE" sz="700" dirty="0">
              <a:solidFill>
                <a:schemeClr val="bg1"/>
              </a:solidFill>
            </a:endParaRPr>
          </a:p>
          <a:p>
            <a:endParaRPr lang="de-DE" sz="1200" dirty="0">
              <a:solidFill>
                <a:schemeClr val="tx1">
                  <a:lumMod val="75000"/>
                  <a:lumOff val="25000"/>
                </a:schemeClr>
              </a:solidFill>
            </a:endParaRPr>
          </a:p>
        </p:txBody>
      </p:sp>
      <p:sp>
        <p:nvSpPr>
          <p:cNvPr id="16" name="Textfeld 15">
            <a:extLst>
              <a:ext uri="{FF2B5EF4-FFF2-40B4-BE49-F238E27FC236}">
                <a16:creationId xmlns:a16="http://schemas.microsoft.com/office/drawing/2014/main" id="{76A56108-EE52-4340-B9BB-0CE825913769}"/>
              </a:ext>
            </a:extLst>
          </p:cNvPr>
          <p:cNvSpPr txBox="1"/>
          <p:nvPr/>
        </p:nvSpPr>
        <p:spPr>
          <a:xfrm>
            <a:off x="5360471" y="5924599"/>
            <a:ext cx="1659801" cy="384721"/>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 Christine Anna Schulze </a:t>
            </a:r>
            <a:r>
              <a:rPr lang="de-DE" sz="700" dirty="0" err="1">
                <a:solidFill>
                  <a:schemeClr val="bg1"/>
                </a:solidFill>
              </a:rPr>
              <a:t>Beiering</a:t>
            </a:r>
            <a:endParaRPr lang="de-DE" sz="700" dirty="0">
              <a:solidFill>
                <a:schemeClr val="bg1"/>
              </a:solidFill>
            </a:endParaRPr>
          </a:p>
          <a:p>
            <a:endParaRPr lang="de-DE" sz="1200" dirty="0">
              <a:solidFill>
                <a:schemeClr val="tx1">
                  <a:lumMod val="75000"/>
                  <a:lumOff val="25000"/>
                </a:schemeClr>
              </a:solidFill>
            </a:endParaRPr>
          </a:p>
        </p:txBody>
      </p:sp>
      <p:sp>
        <p:nvSpPr>
          <p:cNvPr id="17" name="Textfeld 16">
            <a:extLst>
              <a:ext uri="{FF2B5EF4-FFF2-40B4-BE49-F238E27FC236}">
                <a16:creationId xmlns:a16="http://schemas.microsoft.com/office/drawing/2014/main" id="{4CC130D7-3B25-4514-BF1E-E53ED071CF4C}"/>
              </a:ext>
            </a:extLst>
          </p:cNvPr>
          <p:cNvSpPr txBox="1"/>
          <p:nvPr/>
        </p:nvSpPr>
        <p:spPr>
          <a:xfrm>
            <a:off x="3598859" y="5948967"/>
            <a:ext cx="1659801" cy="384721"/>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 Matthias Rietschel</a:t>
            </a:r>
          </a:p>
          <a:p>
            <a:endParaRPr lang="de-DE" sz="1200" dirty="0">
              <a:solidFill>
                <a:schemeClr val="tx1">
                  <a:lumMod val="75000"/>
                  <a:lumOff val="25000"/>
                </a:schemeClr>
              </a:solidFill>
            </a:endParaRPr>
          </a:p>
        </p:txBody>
      </p:sp>
      <p:sp>
        <p:nvSpPr>
          <p:cNvPr id="18" name="Textfeld 17">
            <a:extLst>
              <a:ext uri="{FF2B5EF4-FFF2-40B4-BE49-F238E27FC236}">
                <a16:creationId xmlns:a16="http://schemas.microsoft.com/office/drawing/2014/main" id="{70D37311-4EBA-4317-9F46-16F929C04572}"/>
              </a:ext>
            </a:extLst>
          </p:cNvPr>
          <p:cNvSpPr txBox="1"/>
          <p:nvPr/>
        </p:nvSpPr>
        <p:spPr>
          <a:xfrm>
            <a:off x="8028384" y="5940932"/>
            <a:ext cx="1659801" cy="200055"/>
          </a:xfrm>
          <a:prstGeom prst="rect">
            <a:avLst/>
          </a:prstGeom>
          <a:noFill/>
        </p:spPr>
        <p:txBody>
          <a:bodyPr wrap="square" rtlCol="0">
            <a:spAutoFit/>
          </a:bodyPr>
          <a:lstStyle/>
          <a:p>
            <a:r>
              <a:rPr lang="de-DE" sz="700" dirty="0">
                <a:solidFill>
                  <a:schemeClr val="bg1"/>
                </a:solidFill>
              </a:rPr>
              <a:t>© </a:t>
            </a:r>
            <a:r>
              <a:rPr lang="de-DE" sz="700" dirty="0"/>
              <a:t> </a:t>
            </a:r>
            <a:r>
              <a:rPr lang="de-DE" sz="700" dirty="0">
                <a:solidFill>
                  <a:schemeClr val="bg1"/>
                </a:solidFill>
              </a:rPr>
              <a:t>Fernando Coelho</a:t>
            </a:r>
            <a:endParaRPr lang="de-DE" sz="1200" dirty="0">
              <a:solidFill>
                <a:schemeClr val="bg1"/>
              </a:solidFill>
            </a:endParaRPr>
          </a:p>
        </p:txBody>
      </p:sp>
      <p:sp>
        <p:nvSpPr>
          <p:cNvPr id="19" name="Date Placeholder 3">
            <a:extLst>
              <a:ext uri="{FF2B5EF4-FFF2-40B4-BE49-F238E27FC236}">
                <a16:creationId xmlns:a16="http://schemas.microsoft.com/office/drawing/2014/main" id="{E3436F0C-F2C1-40BA-960C-53A3E10E9FC7}"/>
              </a:ext>
            </a:extLst>
          </p:cNvPr>
          <p:cNvSpPr>
            <a:spLocks noGrp="1"/>
          </p:cNvSpPr>
          <p:nvPr>
            <p:ph type="dt" sz="half" idx="10"/>
          </p:nvPr>
        </p:nvSpPr>
        <p:spPr>
          <a:xfrm>
            <a:off x="457200" y="6324487"/>
            <a:ext cx="1090464" cy="365125"/>
          </a:xfrm>
        </p:spPr>
        <p:txBody>
          <a:bodyPr/>
          <a:lstStyle/>
          <a:p>
            <a:fld id="{3E018278-DC0B-4715-8AB5-189E2AF67087}"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20" name="Footer Placeholder 4">
            <a:extLst>
              <a:ext uri="{FF2B5EF4-FFF2-40B4-BE49-F238E27FC236}">
                <a16:creationId xmlns:a16="http://schemas.microsoft.com/office/drawing/2014/main" id="{A3A8A6BB-077D-4601-A82A-A2BE13B3EFA1}"/>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Tree>
    <p:extLst>
      <p:ext uri="{BB962C8B-B14F-4D97-AF65-F5344CB8AC3E}">
        <p14:creationId xmlns:p14="http://schemas.microsoft.com/office/powerpoint/2010/main" val="993833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HOW TO APPLY (BAT)</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412777"/>
            <a:ext cx="8435280" cy="4824536"/>
          </a:xfrm>
          <a:ln>
            <a:noFill/>
          </a:ln>
        </p:spPr>
        <p:txBody>
          <a:bodyPr>
            <a:normAutofit/>
          </a:bodyPr>
          <a:lstStyle/>
          <a:p>
            <a:pPr marL="0" indent="0">
              <a:lnSpc>
                <a:spcPct val="115000"/>
              </a:lnSpc>
              <a:spcAft>
                <a:spcPts val="1000"/>
              </a:spcAft>
              <a:buSzPts val="1000"/>
              <a:buNone/>
              <a:tabLst>
                <a:tab pos="457200" algn="l"/>
              </a:tabLst>
            </a:pPr>
            <a:r>
              <a:rPr lang="en-US" sz="1700" b="1" dirty="0">
                <a:solidFill>
                  <a:srgbClr val="036073"/>
                </a:solidFill>
                <a:effectLst/>
                <a:ea typeface="Calibri" panose="020F0502020204030204" pitchFamily="34" charset="0"/>
                <a:cs typeface="Times New Roman" panose="02020603050405020304" pitchFamily="18" charset="0"/>
              </a:rPr>
              <a:t>Online Application </a:t>
            </a:r>
            <a:r>
              <a:rPr lang="en-US" sz="1700" dirty="0">
                <a:solidFill>
                  <a:schemeClr val="tx1">
                    <a:lumMod val="75000"/>
                    <a:lumOff val="25000"/>
                  </a:schemeClr>
                </a:solidFill>
                <a:effectLst/>
                <a:ea typeface="Calibri" panose="020F0502020204030204" pitchFamily="34" charset="0"/>
                <a:cs typeface="Times New Roman" panose="02020603050405020304" pitchFamily="18" charset="0"/>
              </a:rPr>
              <a:t>(next enrolment BAT: Winter Semester 2025/26)</a:t>
            </a:r>
          </a:p>
          <a:p>
            <a:pPr marL="0" indent="0">
              <a:lnSpc>
                <a:spcPct val="115000"/>
              </a:lnSpc>
              <a:spcAft>
                <a:spcPts val="1000"/>
              </a:spcAft>
              <a:buSzPts val="1000"/>
              <a:buNone/>
              <a:tabLst>
                <a:tab pos="457200" algn="l"/>
              </a:tabLst>
            </a:pPr>
            <a:r>
              <a:rPr lang="en-GB" sz="1700" b="1" dirty="0">
                <a:solidFill>
                  <a:schemeClr val="tx1">
                    <a:lumMod val="75000"/>
                    <a:lumOff val="25000"/>
                  </a:schemeClr>
                </a:solidFill>
                <a:effectLst/>
                <a:ea typeface="Calibri" panose="020F0502020204030204" pitchFamily="34" charset="0"/>
                <a:cs typeface="Times New Roman" panose="02020603050405020304" pitchFamily="18" charset="0"/>
              </a:rPr>
              <a:t>Application period 2025:</a:t>
            </a:r>
            <a:endParaRPr lang="en-US" sz="1700" b="1" dirty="0">
              <a:solidFill>
                <a:schemeClr val="tx1">
                  <a:lumMod val="75000"/>
                  <a:lumOff val="25000"/>
                </a:schemeClr>
              </a:solidFill>
              <a:effectLst/>
              <a:ea typeface="Calibri" panose="020F0502020204030204" pitchFamily="34" charset="0"/>
              <a:cs typeface="Times New Roman" panose="02020603050405020304" pitchFamily="18" charset="0"/>
            </a:endParaRPr>
          </a:p>
          <a:p>
            <a:pPr>
              <a:lnSpc>
                <a:spcPct val="115000"/>
              </a:lnSpc>
              <a:spcBef>
                <a:spcPts val="0"/>
              </a:spcBef>
              <a:spcAft>
                <a:spcPts val="1000"/>
              </a:spcAft>
              <a:buSzPts val="1000"/>
              <a:buFont typeface="Wingdings" panose="05000000000000000000" pitchFamily="2" charset="2"/>
              <a:buChar char="à"/>
              <a:tabLst>
                <a:tab pos="457200" algn="l"/>
              </a:tabLst>
            </a:pPr>
            <a:r>
              <a:rPr lang="en-US" sz="1700" dirty="0">
                <a:solidFill>
                  <a:schemeClr val="tx1">
                    <a:lumMod val="75000"/>
                    <a:lumOff val="25000"/>
                  </a:schemeClr>
                </a:solidFill>
                <a:cs typeface="Times New Roman" panose="02020603050405020304" pitchFamily="18" charset="0"/>
                <a:sym typeface="Wingdings" panose="05000000000000000000" pitchFamily="2" charset="2"/>
              </a:rPr>
              <a:t>planned from 01.01.-28.02.25</a:t>
            </a:r>
            <a:endParaRPr lang="en-US" sz="1700" b="1" i="1" dirty="0">
              <a:solidFill>
                <a:schemeClr val="tx1">
                  <a:lumMod val="75000"/>
                  <a:lumOff val="25000"/>
                </a:schemeClr>
              </a:solidFill>
              <a:cs typeface="Times New Roman" panose="02020603050405020304" pitchFamily="18" charset="0"/>
              <a:sym typeface="Wingdings" panose="05000000000000000000" pitchFamily="2" charset="2"/>
            </a:endParaRPr>
          </a:p>
          <a:p>
            <a:pPr>
              <a:lnSpc>
                <a:spcPct val="115000"/>
              </a:lnSpc>
              <a:spcBef>
                <a:spcPts val="0"/>
              </a:spcBef>
              <a:spcAft>
                <a:spcPts val="1000"/>
              </a:spcAft>
              <a:buSzPts val="1000"/>
              <a:buFont typeface="Wingdings" panose="05000000000000000000" pitchFamily="2" charset="2"/>
              <a:buChar char="à"/>
              <a:tabLst>
                <a:tab pos="457200" algn="l"/>
              </a:tabLst>
            </a:pPr>
            <a:r>
              <a:rPr lang="en-US" sz="1700" dirty="0">
                <a:solidFill>
                  <a:schemeClr val="tx1">
                    <a:lumMod val="75000"/>
                    <a:lumOff val="25000"/>
                  </a:schemeClr>
                </a:solidFill>
                <a:cs typeface="Times New Roman" panose="02020603050405020304" pitchFamily="18" charset="0"/>
                <a:sym typeface="Wingdings" panose="05000000000000000000" pitchFamily="2" charset="2"/>
              </a:rPr>
              <a:t>Proof of at least B1 English level must be submitted by </a:t>
            </a:r>
            <a:r>
              <a:rPr lang="en-US" sz="1700" dirty="0">
                <a:solidFill>
                  <a:schemeClr val="tx1">
                    <a:lumMod val="75000"/>
                    <a:lumOff val="25000"/>
                  </a:schemeClr>
                </a:solidFill>
                <a:cs typeface="Times New Roman" panose="02020603050405020304" pitchFamily="18" charset="0"/>
              </a:rPr>
              <a:t>the enrolment date at the latest</a:t>
            </a:r>
          </a:p>
          <a:p>
            <a:pPr marL="0" indent="0">
              <a:lnSpc>
                <a:spcPct val="115000"/>
              </a:lnSpc>
              <a:spcBef>
                <a:spcPts val="1200"/>
              </a:spcBef>
              <a:spcAft>
                <a:spcPts val="1000"/>
              </a:spcAft>
              <a:buSzPts val="1000"/>
              <a:buNone/>
              <a:tabLst>
                <a:tab pos="457200" algn="l"/>
              </a:tabLst>
            </a:pPr>
            <a:r>
              <a:rPr lang="en-US" sz="1700" b="1" dirty="0">
                <a:solidFill>
                  <a:srgbClr val="036073"/>
                </a:solidFill>
              </a:rPr>
              <a:t>Fees and Tuition </a:t>
            </a:r>
            <a:endParaRPr lang="de-DE" sz="1700" b="1" dirty="0">
              <a:solidFill>
                <a:srgbClr val="036073"/>
              </a:solidFill>
            </a:endParaRPr>
          </a:p>
          <a:p>
            <a:pPr>
              <a:spcBef>
                <a:spcPts val="0"/>
              </a:spcBef>
            </a:pPr>
            <a:r>
              <a:rPr lang="en-GB" sz="1700" dirty="0">
                <a:solidFill>
                  <a:schemeClr val="tx1">
                    <a:lumMod val="75000"/>
                    <a:lumOff val="25000"/>
                  </a:schemeClr>
                </a:solidFill>
              </a:rPr>
              <a:t>Application fee: EUR 50 (one-time fee)</a:t>
            </a:r>
          </a:p>
          <a:p>
            <a:r>
              <a:rPr lang="en-GB" sz="1700" dirty="0">
                <a:solidFill>
                  <a:schemeClr val="tx1">
                    <a:lumMod val="75000"/>
                    <a:lumOff val="25000"/>
                  </a:schemeClr>
                </a:solidFill>
              </a:rPr>
              <a:t>Semester fee: EUR 309.30 each semester (may still be subject to change)</a:t>
            </a:r>
          </a:p>
          <a:p>
            <a:pPr marL="0" indent="0">
              <a:buNone/>
            </a:pPr>
            <a:r>
              <a:rPr lang="en-GB" sz="1700" dirty="0">
                <a:solidFill>
                  <a:schemeClr val="tx1">
                    <a:lumMod val="75000"/>
                    <a:lumOff val="25000"/>
                  </a:schemeClr>
                </a:solidFill>
              </a:rPr>
              <a:t>      </a:t>
            </a:r>
            <a:r>
              <a:rPr lang="en-GB" sz="1700" dirty="0">
                <a:solidFill>
                  <a:schemeClr val="tx1">
                    <a:lumMod val="75000"/>
                    <a:lumOff val="25000"/>
                  </a:schemeClr>
                </a:solidFill>
                <a:sym typeface="Wingdings" panose="05000000000000000000" pitchFamily="2" charset="2"/>
              </a:rPr>
              <a:t></a:t>
            </a:r>
            <a:r>
              <a:rPr lang="en-GB" sz="1700" dirty="0">
                <a:solidFill>
                  <a:schemeClr val="tx1">
                    <a:lumMod val="75000"/>
                    <a:lumOff val="25000"/>
                  </a:schemeClr>
                </a:solidFill>
              </a:rPr>
              <a:t> fee includes student community &amp; student service, public transport</a:t>
            </a:r>
          </a:p>
          <a:p>
            <a:r>
              <a:rPr lang="de-DE" sz="1700" dirty="0">
                <a:solidFill>
                  <a:schemeClr val="tx1">
                    <a:lumMod val="75000"/>
                    <a:lumOff val="25000"/>
                  </a:schemeClr>
                </a:solidFill>
              </a:rPr>
              <a:t>international </a:t>
            </a:r>
            <a:r>
              <a:rPr lang="de-DE" sz="1700" dirty="0" err="1">
                <a:solidFill>
                  <a:schemeClr val="tx1">
                    <a:lumMod val="75000"/>
                    <a:lumOff val="25000"/>
                  </a:schemeClr>
                </a:solidFill>
              </a:rPr>
              <a:t>students</a:t>
            </a:r>
            <a:r>
              <a:rPr lang="de-DE" sz="1700" dirty="0">
                <a:solidFill>
                  <a:schemeClr val="tx1">
                    <a:lumMod val="75000"/>
                    <a:lumOff val="25000"/>
                  </a:schemeClr>
                </a:solidFill>
              </a:rPr>
              <a:t> </a:t>
            </a:r>
            <a:r>
              <a:rPr lang="de-DE" sz="1700" dirty="0" err="1">
                <a:solidFill>
                  <a:schemeClr val="tx1">
                    <a:lumMod val="75000"/>
                    <a:lumOff val="25000"/>
                  </a:schemeClr>
                </a:solidFill>
              </a:rPr>
              <a:t>applying</a:t>
            </a:r>
            <a:r>
              <a:rPr lang="de-DE" sz="1700" dirty="0">
                <a:solidFill>
                  <a:schemeClr val="tx1">
                    <a:lumMod val="75000"/>
                    <a:lumOff val="25000"/>
                  </a:schemeClr>
                </a:solidFill>
              </a:rPr>
              <a:t> </a:t>
            </a:r>
            <a:r>
              <a:rPr lang="de-DE" sz="1700" dirty="0" err="1">
                <a:solidFill>
                  <a:schemeClr val="tx1">
                    <a:lumMod val="75000"/>
                    <a:lumOff val="25000"/>
                  </a:schemeClr>
                </a:solidFill>
              </a:rPr>
              <a:t>for</a:t>
            </a:r>
            <a:r>
              <a:rPr lang="de-DE" sz="1700" dirty="0">
                <a:solidFill>
                  <a:schemeClr val="tx1">
                    <a:lumMod val="75000"/>
                    <a:lumOff val="25000"/>
                  </a:schemeClr>
                </a:solidFill>
              </a:rPr>
              <a:t> a German </a:t>
            </a:r>
            <a:r>
              <a:rPr lang="de-DE" sz="1700" dirty="0" err="1">
                <a:solidFill>
                  <a:schemeClr val="tx1">
                    <a:lumMod val="75000"/>
                    <a:lumOff val="25000"/>
                  </a:schemeClr>
                </a:solidFill>
              </a:rPr>
              <a:t>student</a:t>
            </a:r>
            <a:r>
              <a:rPr lang="de-DE" sz="1700" dirty="0">
                <a:solidFill>
                  <a:schemeClr val="tx1">
                    <a:lumMod val="75000"/>
                    <a:lumOff val="25000"/>
                  </a:schemeClr>
                </a:solidFill>
              </a:rPr>
              <a:t> </a:t>
            </a:r>
            <a:r>
              <a:rPr lang="de-DE" sz="1700" dirty="0" err="1">
                <a:solidFill>
                  <a:schemeClr val="tx1">
                    <a:lumMod val="75000"/>
                    <a:lumOff val="25000"/>
                  </a:schemeClr>
                </a:solidFill>
              </a:rPr>
              <a:t>visa</a:t>
            </a:r>
            <a:r>
              <a:rPr lang="de-DE" sz="1700" dirty="0">
                <a:solidFill>
                  <a:schemeClr val="tx1">
                    <a:lumMod val="75000"/>
                    <a:lumOff val="25000"/>
                  </a:schemeClr>
                </a:solidFill>
              </a:rPr>
              <a:t> (</a:t>
            </a:r>
            <a:r>
              <a:rPr lang="de-DE" sz="1700" b="1" dirty="0">
                <a:solidFill>
                  <a:schemeClr val="tx1">
                    <a:lumMod val="75000"/>
                    <a:lumOff val="25000"/>
                  </a:schemeClr>
                </a:solidFill>
              </a:rPr>
              <a:t>non EU-</a:t>
            </a:r>
            <a:r>
              <a:rPr lang="de-DE" sz="1700" b="1" dirty="0" err="1">
                <a:solidFill>
                  <a:schemeClr val="tx1">
                    <a:lumMod val="75000"/>
                    <a:lumOff val="25000"/>
                  </a:schemeClr>
                </a:solidFill>
              </a:rPr>
              <a:t>Students</a:t>
            </a:r>
            <a:r>
              <a:rPr lang="de-DE" sz="1700" dirty="0">
                <a:solidFill>
                  <a:schemeClr val="tx1">
                    <a:lumMod val="75000"/>
                    <a:lumOff val="25000"/>
                  </a:schemeClr>
                </a:solidFill>
              </a:rPr>
              <a:t>) </a:t>
            </a:r>
            <a:r>
              <a:rPr lang="en-US" sz="1700" dirty="0">
                <a:solidFill>
                  <a:schemeClr val="tx1">
                    <a:lumMod val="75000"/>
                    <a:lumOff val="25000"/>
                  </a:schemeClr>
                </a:solidFill>
              </a:rPr>
              <a:t>may need to show proof of financial resources of at least </a:t>
            </a:r>
            <a:r>
              <a:rPr lang="en-US" sz="1700" b="1" dirty="0">
                <a:solidFill>
                  <a:schemeClr val="tx1">
                    <a:lumMod val="75000"/>
                    <a:lumOff val="25000"/>
                  </a:schemeClr>
                </a:solidFill>
              </a:rPr>
              <a:t>11,904 euros</a:t>
            </a:r>
            <a:r>
              <a:rPr lang="en-US" sz="1700" dirty="0">
                <a:solidFill>
                  <a:schemeClr val="tx1">
                    <a:lumMod val="75000"/>
                    <a:lumOff val="25000"/>
                  </a:schemeClr>
                </a:solidFill>
              </a:rPr>
              <a:t> for the first year, with a maximum withdrawal amount of </a:t>
            </a:r>
            <a:r>
              <a:rPr lang="en-US" sz="1700" b="1" dirty="0">
                <a:solidFill>
                  <a:schemeClr val="tx1">
                    <a:lumMod val="75000"/>
                    <a:lumOff val="25000"/>
                  </a:schemeClr>
                </a:solidFill>
              </a:rPr>
              <a:t>992 euros</a:t>
            </a:r>
            <a:r>
              <a:rPr lang="en-US" sz="1700" dirty="0">
                <a:solidFill>
                  <a:schemeClr val="tx1">
                    <a:lumMod val="75000"/>
                    <a:lumOff val="25000"/>
                  </a:schemeClr>
                </a:solidFill>
              </a:rPr>
              <a:t> per month</a:t>
            </a:r>
            <a:endParaRPr lang="en-GB" sz="1700" dirty="0">
              <a:solidFill>
                <a:schemeClr val="tx1">
                  <a:lumMod val="75000"/>
                  <a:lumOff val="25000"/>
                </a:schemeClr>
              </a:solidFill>
            </a:endParaRPr>
          </a:p>
          <a:p>
            <a:pPr marL="0" indent="0">
              <a:buNone/>
            </a:pPr>
            <a:endParaRPr lang="en-GB" sz="1400" dirty="0">
              <a:solidFill>
                <a:schemeClr val="tx1">
                  <a:lumMod val="75000"/>
                  <a:lumOff val="25000"/>
                </a:schemeClr>
              </a:solidFill>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8</a:t>
            </a:fld>
            <a:endParaRPr lang="de-DE" dirty="0">
              <a:latin typeface="Frutiger LT 57 Cn" panose="02000506040000020004" pitchFamily="2" charset="0"/>
            </a:endParaRPr>
          </a:p>
        </p:txBody>
      </p:sp>
      <p:pic>
        <p:nvPicPr>
          <p:cNvPr id="7" name="Picture 4" descr="TrendClub100 Fahne Flagge „Großbritannien Great Britain UK Union Jack“ - 150x90 cm / 90x150cm">
            <a:extLst>
              <a:ext uri="{FF2B5EF4-FFF2-40B4-BE49-F238E27FC236}">
                <a16:creationId xmlns:a16="http://schemas.microsoft.com/office/drawing/2014/main" id="{1739155D-D06E-4DD3-BE23-B562D6D7F3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6269" b="26270"/>
          <a:stretch/>
        </p:blipFill>
        <p:spPr bwMode="auto">
          <a:xfrm>
            <a:off x="4139952" y="692696"/>
            <a:ext cx="320923" cy="199800"/>
          </a:xfrm>
          <a:prstGeom prst="rect">
            <a:avLst/>
          </a:prstGeom>
          <a:noFill/>
          <a:extLst>
            <a:ext uri="{909E8E84-426E-40DD-AFC4-6F175D3DCCD1}">
              <a14:hiddenFill xmlns:a14="http://schemas.microsoft.com/office/drawing/2010/main">
                <a:solidFill>
                  <a:srgbClr val="FFFFFF"/>
                </a:solidFill>
              </a14:hiddenFill>
            </a:ext>
          </a:extLst>
        </p:spPr>
      </p:pic>
      <p:sp>
        <p:nvSpPr>
          <p:cNvPr id="8" name="Date Placeholder 3">
            <a:extLst>
              <a:ext uri="{FF2B5EF4-FFF2-40B4-BE49-F238E27FC236}">
                <a16:creationId xmlns:a16="http://schemas.microsoft.com/office/drawing/2014/main" id="{67ED7A2B-655D-4C73-9F42-BB51A307FE49}"/>
              </a:ext>
            </a:extLst>
          </p:cNvPr>
          <p:cNvSpPr>
            <a:spLocks noGrp="1"/>
          </p:cNvSpPr>
          <p:nvPr>
            <p:ph type="dt" sz="half" idx="10"/>
          </p:nvPr>
        </p:nvSpPr>
        <p:spPr>
          <a:xfrm>
            <a:off x="457200" y="6324487"/>
            <a:ext cx="1090464" cy="365125"/>
          </a:xfrm>
        </p:spPr>
        <p:txBody>
          <a:bodyPr/>
          <a:lstStyle/>
          <a:p>
            <a:fld id="{A3607D78-191E-4156-BF3B-88B1B3C12440}"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9" name="Footer Placeholder 4">
            <a:extLst>
              <a:ext uri="{FF2B5EF4-FFF2-40B4-BE49-F238E27FC236}">
                <a16:creationId xmlns:a16="http://schemas.microsoft.com/office/drawing/2014/main" id="{2A303F66-EA17-43C6-AD2B-E2FE330EC386}"/>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Tree>
    <p:extLst>
      <p:ext uri="{BB962C8B-B14F-4D97-AF65-F5344CB8AC3E}">
        <p14:creationId xmlns:p14="http://schemas.microsoft.com/office/powerpoint/2010/main" val="349124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APPLICATION DOCUMENTS</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340768"/>
            <a:ext cx="8435280" cy="5276835"/>
          </a:xfrm>
        </p:spPr>
        <p:txBody>
          <a:bodyPr>
            <a:normAutofit/>
          </a:bodyPr>
          <a:lstStyle/>
          <a:p>
            <a:pPr marL="0" indent="0">
              <a:buNone/>
            </a:pPr>
            <a:r>
              <a:rPr lang="en-US" sz="1600" b="1" dirty="0"/>
              <a:t>Before the applicant’s self-registration in the application portal, the following documents must exist digitally so that they can then be uploaded in the application portal.</a:t>
            </a:r>
          </a:p>
          <a:p>
            <a:r>
              <a:rPr lang="en-US" sz="1600" dirty="0"/>
              <a:t>A tabular resume (CV) with precise information regarding your previous education (in </a:t>
            </a:r>
            <a:r>
              <a:rPr lang="en-US" sz="1600" b="1" dirty="0"/>
              <a:t>PDF</a:t>
            </a:r>
            <a:r>
              <a:rPr lang="en-US" sz="1600" dirty="0"/>
              <a:t> format)</a:t>
            </a:r>
          </a:p>
          <a:p>
            <a:r>
              <a:rPr lang="en-US" sz="1600" dirty="0"/>
              <a:t>One passport photo (</a:t>
            </a:r>
            <a:r>
              <a:rPr lang="en-US" sz="1600" b="1" dirty="0"/>
              <a:t>JPG</a:t>
            </a:r>
            <a:r>
              <a:rPr lang="en-US" sz="1600" dirty="0"/>
              <a:t> format)</a:t>
            </a:r>
          </a:p>
          <a:p>
            <a:r>
              <a:rPr lang="en-US" sz="1600" dirty="0"/>
              <a:t>Two to three dance photos (</a:t>
            </a:r>
            <a:r>
              <a:rPr lang="en-US" sz="1600" b="1" dirty="0"/>
              <a:t>JPG</a:t>
            </a:r>
            <a:r>
              <a:rPr lang="en-US" sz="1600" dirty="0"/>
              <a:t> format)</a:t>
            </a:r>
          </a:p>
          <a:p>
            <a:r>
              <a:rPr lang="en-US" sz="1600" dirty="0"/>
              <a:t>Proof of having paid the application fee of 50.00 EUR (receipt in </a:t>
            </a:r>
            <a:r>
              <a:rPr lang="en-US" sz="1600" b="1" dirty="0"/>
              <a:t>PDF</a:t>
            </a:r>
            <a:r>
              <a:rPr lang="en-US" sz="1600" dirty="0"/>
              <a:t> format, Bank details under application fees)</a:t>
            </a:r>
          </a:p>
          <a:p>
            <a:r>
              <a:rPr lang="en-US" sz="1600" dirty="0"/>
              <a:t>If appropriate, evidence concerning your study periods to date as well as results of your studies or tests (in PDF format)</a:t>
            </a:r>
          </a:p>
          <a:p>
            <a:pPr marL="0" indent="0">
              <a:buNone/>
            </a:pPr>
            <a:endParaRPr lang="en-US" sz="700" dirty="0"/>
          </a:p>
          <a:p>
            <a:pPr marL="0" indent="0">
              <a:buNone/>
            </a:pPr>
            <a:r>
              <a:rPr lang="en-US" sz="1600" b="1" dirty="0"/>
              <a:t>Please take the following into consideration when providing video links over the application portal:</a:t>
            </a:r>
          </a:p>
          <a:p>
            <a:r>
              <a:rPr lang="en-US" sz="1600" dirty="0"/>
              <a:t>The application videos need to be uploaded to an appropriate platform, such as, e.g.,</a:t>
            </a:r>
            <a:r>
              <a:rPr lang="en-US" sz="1600" b="1" dirty="0"/>
              <a:t> YouTube or Vimeo</a:t>
            </a:r>
            <a:endParaRPr lang="en-US" sz="1600" dirty="0"/>
          </a:p>
          <a:p>
            <a:r>
              <a:rPr lang="en-US" sz="1600" dirty="0"/>
              <a:t>The application videos should present skills in modern/contemporary dance, classical dance and improvisation. Please submit four individual video links through the portal </a:t>
            </a:r>
            <a:r>
              <a:rPr lang="en-US" sz="1600" b="1" dirty="0"/>
              <a:t>(the exact content of the videos can be found on our website.)</a:t>
            </a: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p:txBody>
          <a:bodyPr/>
          <a:lstStyle/>
          <a:p>
            <a:r>
              <a:rPr lang="de-DE" dirty="0"/>
              <a:t>BA Dance Programme </a:t>
            </a:r>
            <a:r>
              <a:rPr lang="en-US" dirty="0"/>
              <a:t>| Head Prof. </a:t>
            </a:r>
            <a:r>
              <a:rPr lang="de-DE" dirty="0"/>
              <a:t>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9</a:t>
            </a:fld>
            <a:endParaRPr lang="de-DE" dirty="0">
              <a:latin typeface="Frutiger LT 57 Cn" panose="02000506040000020004" pitchFamily="2" charset="0"/>
            </a:endParaRPr>
          </a:p>
        </p:txBody>
      </p:sp>
      <p:sp>
        <p:nvSpPr>
          <p:cNvPr id="7" name="Date Placeholder 3">
            <a:extLst>
              <a:ext uri="{FF2B5EF4-FFF2-40B4-BE49-F238E27FC236}">
                <a16:creationId xmlns:a16="http://schemas.microsoft.com/office/drawing/2014/main" id="{5DC86735-8382-4C05-9EDB-049A3E3A5648}"/>
              </a:ext>
            </a:extLst>
          </p:cNvPr>
          <p:cNvSpPr>
            <a:spLocks noGrp="1"/>
          </p:cNvSpPr>
          <p:nvPr>
            <p:ph type="dt" sz="half" idx="10"/>
          </p:nvPr>
        </p:nvSpPr>
        <p:spPr>
          <a:xfrm>
            <a:off x="457200" y="6324487"/>
            <a:ext cx="1090464" cy="365125"/>
          </a:xfrm>
        </p:spPr>
        <p:txBody>
          <a:bodyPr/>
          <a:lstStyle/>
          <a:p>
            <a:fld id="{3199762C-9661-4B02-AE71-716289FCC23C}"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Tree>
    <p:extLst>
      <p:ext uri="{BB962C8B-B14F-4D97-AF65-F5344CB8AC3E}">
        <p14:creationId xmlns:p14="http://schemas.microsoft.com/office/powerpoint/2010/main" val="3495177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APPLICATION DOCUMENTS</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412777"/>
            <a:ext cx="8435280" cy="4824536"/>
          </a:xfrm>
        </p:spPr>
        <p:txBody>
          <a:bodyPr>
            <a:normAutofit/>
          </a:bodyPr>
          <a:lstStyle/>
          <a:p>
            <a:pPr marL="0" indent="0">
              <a:lnSpc>
                <a:spcPct val="150000"/>
              </a:lnSpc>
              <a:buNone/>
            </a:pPr>
            <a:r>
              <a:rPr lang="en-US" sz="1700" b="1" dirty="0"/>
              <a:t>The following documents are to be submitted by the enrolment date at the latest:</a:t>
            </a:r>
          </a:p>
          <a:p>
            <a:pPr>
              <a:lnSpc>
                <a:spcPct val="150000"/>
              </a:lnSpc>
            </a:pPr>
            <a:r>
              <a:rPr lang="en-US" sz="1700" dirty="0"/>
              <a:t>Language certificate proving an English level B1 (The following language certificates are </a:t>
            </a:r>
            <a:r>
              <a:rPr lang="en-US" sz="1700" dirty="0" err="1"/>
              <a:t>recognised</a:t>
            </a:r>
            <a:r>
              <a:rPr lang="en-US" sz="1700" dirty="0"/>
              <a:t>: Cambridge Certificate: Preliminary English Test (PET), TOEFL (</a:t>
            </a:r>
            <a:r>
              <a:rPr lang="en-US" sz="1700" dirty="0" err="1"/>
              <a:t>iBT</a:t>
            </a:r>
            <a:r>
              <a:rPr lang="en-US" sz="1700" dirty="0"/>
              <a:t>), IELTS, UNICERT (</a:t>
            </a:r>
            <a:r>
              <a:rPr lang="en-US" sz="1700" b="1" dirty="0"/>
              <a:t>not applicable for native English-speaking applicants</a:t>
            </a:r>
            <a:r>
              <a:rPr lang="en-US" sz="1700" dirty="0"/>
              <a:t>).</a:t>
            </a:r>
          </a:p>
          <a:p>
            <a:pPr>
              <a:lnSpc>
                <a:spcPct val="150000"/>
              </a:lnSpc>
            </a:pPr>
            <a:r>
              <a:rPr lang="en-US" sz="1700" dirty="0"/>
              <a:t>Submission of a doctor’s certificate certifying the particular endurance in regard to admission to a dance study </a:t>
            </a:r>
            <a:r>
              <a:rPr lang="en-US" sz="1700" dirty="0" err="1"/>
              <a:t>programme</a:t>
            </a:r>
            <a:r>
              <a:rPr lang="en-US" sz="1700" dirty="0"/>
              <a:t> as preparation for a professional career</a:t>
            </a:r>
          </a:p>
          <a:p>
            <a:pPr>
              <a:lnSpc>
                <a:spcPct val="150000"/>
              </a:lnSpc>
            </a:pPr>
            <a:r>
              <a:rPr lang="en-US" sz="1700" dirty="0"/>
              <a:t>Certified copy of the most recent general educational school-leaving certificate</a:t>
            </a:r>
          </a:p>
          <a:p>
            <a:pPr>
              <a:lnSpc>
                <a:spcPct val="150000"/>
              </a:lnSpc>
            </a:pPr>
            <a:r>
              <a:rPr lang="en-US" sz="1700" dirty="0"/>
              <a:t>Proof of health insurance</a:t>
            </a:r>
          </a:p>
          <a:p>
            <a:pPr>
              <a:lnSpc>
                <a:spcPct val="150000"/>
              </a:lnSpc>
            </a:pPr>
            <a:r>
              <a:rPr lang="en-US" sz="1700" dirty="0"/>
              <a:t>Proof of payment of the semester tuition</a:t>
            </a: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5" name="Footer Placeholder 4">
            <a:extLst>
              <a:ext uri="{FF2B5EF4-FFF2-40B4-BE49-F238E27FC236}">
                <a16:creationId xmlns:a16="http://schemas.microsoft.com/office/drawing/2014/main" id="{29E59575-8737-4971-8E2A-0B0A41E5D90F}"/>
              </a:ext>
            </a:extLst>
          </p:cNvPr>
          <p:cNvSpPr>
            <a:spLocks noGrp="1"/>
          </p:cNvSpPr>
          <p:nvPr>
            <p:ph type="ftr" sz="quarter" idx="11"/>
          </p:nvPr>
        </p:nvSpPr>
        <p:spPr/>
        <p:txBody>
          <a:bodyPr/>
          <a:lstStyle/>
          <a:p>
            <a:r>
              <a:rPr lang="de-DE" dirty="0"/>
              <a:t>BA Dance Programme </a:t>
            </a:r>
            <a:r>
              <a:rPr lang="en-US" dirty="0"/>
              <a:t>| Head Prof. </a:t>
            </a:r>
            <a:r>
              <a:rPr lang="de-DE" dirty="0"/>
              <a:t>Juliana Sabino Wilhelm</a:t>
            </a:r>
          </a:p>
          <a:p>
            <a:endParaRPr lang="de-DE" dirty="0">
              <a:latin typeface="Frutiger LT 57 Cn" panose="02000506040000020004" pitchFamily="2" charset="0"/>
            </a:endParaRP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10</a:t>
            </a:fld>
            <a:endParaRPr lang="de-DE" dirty="0">
              <a:latin typeface="Frutiger LT 57 Cn" panose="02000506040000020004" pitchFamily="2" charset="0"/>
            </a:endParaRPr>
          </a:p>
        </p:txBody>
      </p:sp>
      <p:sp>
        <p:nvSpPr>
          <p:cNvPr id="7" name="Date Placeholder 3">
            <a:extLst>
              <a:ext uri="{FF2B5EF4-FFF2-40B4-BE49-F238E27FC236}">
                <a16:creationId xmlns:a16="http://schemas.microsoft.com/office/drawing/2014/main" id="{5DC86735-8382-4C05-9EDB-049A3E3A5648}"/>
              </a:ext>
            </a:extLst>
          </p:cNvPr>
          <p:cNvSpPr>
            <a:spLocks noGrp="1"/>
          </p:cNvSpPr>
          <p:nvPr>
            <p:ph type="dt" sz="half" idx="10"/>
          </p:nvPr>
        </p:nvSpPr>
        <p:spPr>
          <a:xfrm>
            <a:off x="457200" y="6324487"/>
            <a:ext cx="1090464" cy="365125"/>
          </a:xfrm>
        </p:spPr>
        <p:txBody>
          <a:bodyPr/>
          <a:lstStyle/>
          <a:p>
            <a:fld id="{D1653C2F-BC79-4240-8134-977BE49E160D}"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Tree>
    <p:extLst>
      <p:ext uri="{BB962C8B-B14F-4D97-AF65-F5344CB8AC3E}">
        <p14:creationId xmlns:p14="http://schemas.microsoft.com/office/powerpoint/2010/main" val="4135617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sz="2800" b="1" dirty="0">
                <a:solidFill>
                  <a:schemeClr val="tx1">
                    <a:lumMod val="75000"/>
                    <a:lumOff val="25000"/>
                  </a:schemeClr>
                </a:solidFill>
                <a:effectLst/>
                <a:ea typeface="Calibri" panose="020F0502020204030204" pitchFamily="34" charset="0"/>
                <a:cs typeface="Times New Roman" panose="02020603050405020304" pitchFamily="18" charset="0"/>
              </a:rPr>
              <a:t>ADMISSION AND ENROLLMENT </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457200" y="1324163"/>
            <a:ext cx="8229600" cy="4824535"/>
          </a:xfrm>
        </p:spPr>
        <p:txBody>
          <a:bodyPr>
            <a:noAutofit/>
          </a:bodyPr>
          <a:lstStyle/>
          <a:p>
            <a:pPr marL="0" indent="0">
              <a:buNone/>
            </a:pPr>
            <a:r>
              <a:rPr lang="en-US" sz="1700" b="1" dirty="0"/>
              <a:t>Enrollment is preceded by an admissions procedure. This consists of an online video aptitude test and an on-site entrance exam. After passing the online video aptitude test, the entrance exam takes place on site in Dresden.</a:t>
            </a:r>
            <a:endParaRPr lang="en-US" sz="1700" dirty="0"/>
          </a:p>
          <a:p>
            <a:pPr marL="0" indent="0">
              <a:buNone/>
            </a:pPr>
            <a:endParaRPr lang="en-US" sz="500" dirty="0"/>
          </a:p>
          <a:p>
            <a:pPr marL="0" indent="0">
              <a:buNone/>
            </a:pPr>
            <a:r>
              <a:rPr lang="en-US" sz="1700" dirty="0"/>
              <a:t>Application steps:</a:t>
            </a:r>
          </a:p>
          <a:p>
            <a:pPr marL="0" indent="0">
              <a:buNone/>
            </a:pPr>
            <a:endParaRPr lang="en-US" sz="500" dirty="0"/>
          </a:p>
          <a:p>
            <a:pPr marL="457200" indent="-457200">
              <a:buFont typeface="+mj-lt"/>
              <a:buAutoNum type="arabicPeriod"/>
            </a:pPr>
            <a:r>
              <a:rPr lang="en-US" sz="1700" dirty="0"/>
              <a:t>Registration in the application portal</a:t>
            </a:r>
          </a:p>
          <a:p>
            <a:pPr marL="457200" indent="-457200">
              <a:buFont typeface="+mj-lt"/>
              <a:buAutoNum type="arabicPeriod"/>
            </a:pPr>
            <a:r>
              <a:rPr lang="en-US" sz="1700" dirty="0"/>
              <a:t>input of personal data</a:t>
            </a:r>
          </a:p>
          <a:p>
            <a:pPr marL="457200" indent="-457200">
              <a:buFont typeface="+mj-lt"/>
              <a:buAutoNum type="arabicPeriod"/>
            </a:pPr>
            <a:r>
              <a:rPr lang="en-US" sz="1700" dirty="0"/>
              <a:t>Upload all required documents, video links and photos (see also online application)</a:t>
            </a:r>
          </a:p>
          <a:p>
            <a:pPr marL="0" indent="0">
              <a:buNone/>
            </a:pPr>
            <a:endParaRPr lang="en-US" sz="500" dirty="0"/>
          </a:p>
          <a:p>
            <a:r>
              <a:rPr lang="en-US" sz="1700" b="1" dirty="0"/>
              <a:t>Applications will only be considered if all required documents and videos have been submitted in full by February 28, 2025 at the latest.</a:t>
            </a:r>
            <a:endParaRPr lang="en-US" sz="1700" dirty="0"/>
          </a:p>
          <a:p>
            <a:r>
              <a:rPr lang="en-US" sz="1700" dirty="0"/>
              <a:t>The </a:t>
            </a:r>
            <a:r>
              <a:rPr lang="en-US" sz="1700" b="1" dirty="0"/>
              <a:t>result</a:t>
            </a:r>
            <a:r>
              <a:rPr lang="en-US" sz="1700" dirty="0"/>
              <a:t> of the online video aptitude test will be communicated to the applicants via the </a:t>
            </a:r>
            <a:r>
              <a:rPr lang="en-US" sz="1700" b="1" dirty="0"/>
              <a:t>application portal by March 22nd, 2025</a:t>
            </a:r>
            <a:r>
              <a:rPr lang="en-US" sz="1700" dirty="0"/>
              <a:t> at the latest.</a:t>
            </a:r>
          </a:p>
          <a:p>
            <a:r>
              <a:rPr lang="en-US" sz="1700" dirty="0"/>
              <a:t>Only after passing the online video aptitude test there will be an entrance exam, which will take place from </a:t>
            </a:r>
            <a:r>
              <a:rPr lang="en-US" sz="1700" b="1" dirty="0"/>
              <a:t>May 2nd</a:t>
            </a:r>
            <a:r>
              <a:rPr lang="en-US" sz="1700" dirty="0"/>
              <a:t> </a:t>
            </a:r>
            <a:r>
              <a:rPr lang="en-US" sz="1700" b="1" dirty="0"/>
              <a:t>to</a:t>
            </a:r>
            <a:r>
              <a:rPr lang="en-US" sz="1700" dirty="0"/>
              <a:t> </a:t>
            </a:r>
            <a:r>
              <a:rPr lang="en-US" sz="1700" b="1" dirty="0"/>
              <a:t>4th, 2025 in Dresden</a:t>
            </a:r>
            <a:r>
              <a:rPr lang="en-US" sz="1700" dirty="0"/>
              <a:t>. The result of the entrance exam will be communicated after the exam. If you fail the exam, you can access the notification of exclusion with the reason via the application portal no later than six weeks after the entrance exam.</a:t>
            </a:r>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11</a:t>
            </a:fld>
            <a:endParaRPr lang="de-DE" dirty="0">
              <a:latin typeface="Frutiger LT 57 Cn" panose="02000506040000020004" pitchFamily="2" charset="0"/>
            </a:endParaRPr>
          </a:p>
        </p:txBody>
      </p:sp>
      <p:sp>
        <p:nvSpPr>
          <p:cNvPr id="7" name="Date Placeholder 3">
            <a:extLst>
              <a:ext uri="{FF2B5EF4-FFF2-40B4-BE49-F238E27FC236}">
                <a16:creationId xmlns:a16="http://schemas.microsoft.com/office/drawing/2014/main" id="{FAB76EE4-6626-4165-AE10-65BD7731628E}"/>
              </a:ext>
            </a:extLst>
          </p:cNvPr>
          <p:cNvSpPr>
            <a:spLocks noGrp="1"/>
          </p:cNvSpPr>
          <p:nvPr>
            <p:ph type="dt" sz="half" idx="10"/>
          </p:nvPr>
        </p:nvSpPr>
        <p:spPr>
          <a:xfrm>
            <a:off x="457200" y="6324487"/>
            <a:ext cx="1090464" cy="365125"/>
          </a:xfrm>
        </p:spPr>
        <p:txBody>
          <a:bodyPr/>
          <a:lstStyle/>
          <a:p>
            <a:fld id="{3B954EB7-722C-43F7-920F-97C555753C37}"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8" name="Footer Placeholder 4">
            <a:extLst>
              <a:ext uri="{FF2B5EF4-FFF2-40B4-BE49-F238E27FC236}">
                <a16:creationId xmlns:a16="http://schemas.microsoft.com/office/drawing/2014/main" id="{95004A29-3313-439A-A229-F1E76562C3E0}"/>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spTree>
    <p:extLst>
      <p:ext uri="{BB962C8B-B14F-4D97-AF65-F5344CB8AC3E}">
        <p14:creationId xmlns:p14="http://schemas.microsoft.com/office/powerpoint/2010/main" val="4208983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D9F3-900A-45B8-A893-CDBB8BBC5903}"/>
              </a:ext>
            </a:extLst>
          </p:cNvPr>
          <p:cNvSpPr>
            <a:spLocks noGrp="1"/>
          </p:cNvSpPr>
          <p:nvPr>
            <p:ph type="title"/>
          </p:nvPr>
        </p:nvSpPr>
        <p:spPr/>
        <p:txBody>
          <a:bodyPr/>
          <a:lstStyle/>
          <a:p>
            <a:pPr algn="just">
              <a:lnSpc>
                <a:spcPct val="115000"/>
              </a:lnSpc>
              <a:spcBef>
                <a:spcPts val="500"/>
              </a:spcBef>
              <a:spcAft>
                <a:spcPts val="500"/>
              </a:spcAft>
            </a:pPr>
            <a:r>
              <a:rPr lang="en-GB" dirty="0">
                <a:solidFill>
                  <a:schemeClr val="tx1">
                    <a:lumMod val="75000"/>
                    <a:lumOff val="25000"/>
                  </a:schemeClr>
                </a:solidFill>
                <a:ea typeface="Calibri" panose="020F0502020204030204" pitchFamily="34" charset="0"/>
                <a:cs typeface="Times New Roman" panose="02020603050405020304" pitchFamily="18" charset="0"/>
              </a:rPr>
              <a:t>STAY IN TOUCH!</a:t>
            </a:r>
            <a:endParaRPr lang="en-DE" sz="2800" dirty="0">
              <a:solidFill>
                <a:schemeClr val="tx1">
                  <a:lumMod val="75000"/>
                  <a:lumOff val="25000"/>
                </a:schemeClr>
              </a:solidFill>
              <a:effectLst/>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E1D09-EAB0-4D6F-AB73-C4E227C28B75}"/>
              </a:ext>
            </a:extLst>
          </p:cNvPr>
          <p:cNvSpPr>
            <a:spLocks noGrp="1"/>
          </p:cNvSpPr>
          <p:nvPr>
            <p:ph idx="1"/>
          </p:nvPr>
        </p:nvSpPr>
        <p:spPr>
          <a:xfrm>
            <a:off x="2879140" y="1649802"/>
            <a:ext cx="5477780" cy="2376264"/>
          </a:xfrm>
        </p:spPr>
        <p:txBody>
          <a:bodyPr>
            <a:normAutofit/>
          </a:bodyPr>
          <a:lstStyle/>
          <a:p>
            <a:pPr marL="0" indent="0">
              <a:lnSpc>
                <a:spcPct val="115000"/>
              </a:lnSpc>
              <a:spcAft>
                <a:spcPts val="750"/>
              </a:spcAft>
              <a:buNone/>
            </a:pPr>
            <a:r>
              <a:rPr lang="de-DE" sz="2000" b="1" dirty="0" err="1">
                <a:solidFill>
                  <a:srgbClr val="036073"/>
                </a:solidFill>
                <a:ea typeface="Times New Roman" panose="02020603050405020304" pitchFamily="18" charset="0"/>
                <a:cs typeface="Times New Roman" panose="02020603050405020304" pitchFamily="18" charset="0"/>
              </a:rPr>
              <a:t>Vice-Rector</a:t>
            </a:r>
            <a:r>
              <a:rPr lang="de-DE" sz="2000" b="1" dirty="0">
                <a:solidFill>
                  <a:srgbClr val="036073"/>
                </a:solidFill>
                <a:ea typeface="Times New Roman" panose="02020603050405020304" pitchFamily="18" charset="0"/>
                <a:cs typeface="Times New Roman" panose="02020603050405020304" pitchFamily="18" charset="0"/>
              </a:rPr>
              <a:t> </a:t>
            </a:r>
            <a:r>
              <a:rPr lang="de-DE" sz="2000" b="1" dirty="0" err="1">
                <a:solidFill>
                  <a:srgbClr val="036073"/>
                </a:solidFill>
                <a:ea typeface="Times New Roman" panose="02020603050405020304" pitchFamily="18" charset="0"/>
                <a:cs typeface="Times New Roman" panose="02020603050405020304" pitchFamily="18" charset="0"/>
              </a:rPr>
              <a:t>for</a:t>
            </a:r>
            <a:r>
              <a:rPr lang="de-DE" sz="2000" b="1" dirty="0">
                <a:solidFill>
                  <a:srgbClr val="036073"/>
                </a:solidFill>
                <a:ea typeface="Times New Roman" panose="02020603050405020304" pitchFamily="18" charset="0"/>
                <a:cs typeface="Times New Roman" panose="02020603050405020304" pitchFamily="18" charset="0"/>
              </a:rPr>
              <a:t> Academic Affairs / </a:t>
            </a:r>
          </a:p>
          <a:p>
            <a:pPr marL="0" indent="0">
              <a:lnSpc>
                <a:spcPct val="115000"/>
              </a:lnSpc>
              <a:spcAft>
                <a:spcPts val="750"/>
              </a:spcAft>
              <a:buNone/>
            </a:pPr>
            <a:r>
              <a:rPr lang="de-DE" sz="2000" b="1" dirty="0">
                <a:solidFill>
                  <a:srgbClr val="036073"/>
                </a:solidFill>
                <a:ea typeface="Times New Roman" panose="02020603050405020304" pitchFamily="18" charset="0"/>
                <a:cs typeface="Times New Roman" panose="02020603050405020304" pitchFamily="18" charset="0"/>
              </a:rPr>
              <a:t>Head </a:t>
            </a:r>
            <a:r>
              <a:rPr lang="de-DE" sz="2000" b="1" dirty="0" err="1">
                <a:solidFill>
                  <a:srgbClr val="036073"/>
                </a:solidFill>
                <a:effectLst/>
                <a:ea typeface="Times New Roman" panose="02020603050405020304" pitchFamily="18" charset="0"/>
                <a:cs typeface="Times New Roman" panose="02020603050405020304" pitchFamily="18" charset="0"/>
              </a:rPr>
              <a:t>of</a:t>
            </a:r>
            <a:r>
              <a:rPr lang="de-DE" sz="2000" b="1" dirty="0">
                <a:solidFill>
                  <a:srgbClr val="036073"/>
                </a:solidFill>
                <a:effectLst/>
                <a:ea typeface="Times New Roman" panose="02020603050405020304" pitchFamily="18" charset="0"/>
                <a:cs typeface="Times New Roman" panose="02020603050405020304" pitchFamily="18" charset="0"/>
              </a:rPr>
              <a:t> BA Dance Programme</a:t>
            </a:r>
          </a:p>
          <a:p>
            <a:pPr marL="0" indent="0">
              <a:lnSpc>
                <a:spcPct val="115000"/>
              </a:lnSpc>
              <a:spcBef>
                <a:spcPts val="0"/>
              </a:spcBef>
              <a:buNone/>
            </a:pPr>
            <a:r>
              <a:rPr lang="de-DE" sz="2000" dirty="0">
                <a:solidFill>
                  <a:schemeClr val="tx1">
                    <a:lumMod val="75000"/>
                    <a:lumOff val="25000"/>
                  </a:schemeClr>
                </a:solidFill>
                <a:ea typeface="Calibri" panose="020F0502020204030204" pitchFamily="34" charset="0"/>
                <a:cs typeface="Times New Roman" panose="02020603050405020304" pitchFamily="18" charset="0"/>
              </a:rPr>
              <a:t>Prof. Juliana Sabino Wilhelm</a:t>
            </a:r>
          </a:p>
          <a:p>
            <a:pPr marL="0" indent="0">
              <a:lnSpc>
                <a:spcPct val="115000"/>
              </a:lnSpc>
              <a:spcBef>
                <a:spcPts val="0"/>
              </a:spcBef>
              <a:buNone/>
            </a:pPr>
            <a:r>
              <a:rPr lang="de-DE" sz="2000" dirty="0">
                <a:solidFill>
                  <a:schemeClr val="tx1">
                    <a:lumMod val="75000"/>
                    <a:lumOff val="25000"/>
                  </a:schemeClr>
                </a:solidFill>
                <a:ea typeface="Calibri" panose="020F0502020204030204" pitchFamily="34" charset="0"/>
                <a:cs typeface="Times New Roman" panose="02020603050405020304" pitchFamily="18" charset="0"/>
              </a:rPr>
              <a:t>j.sabino@palucca.eu</a:t>
            </a:r>
            <a:endParaRPr lang="de-DE" sz="2000" dirty="0">
              <a:solidFill>
                <a:schemeClr val="tx1">
                  <a:lumMod val="75000"/>
                  <a:lumOff val="25000"/>
                </a:schemeClr>
              </a:solidFill>
              <a:effectLst/>
              <a:ea typeface="Calibri" panose="020F0502020204030204" pitchFamily="34" charset="0"/>
              <a:cs typeface="Times New Roman" panose="02020603050405020304" pitchFamily="18" charset="0"/>
            </a:endParaRPr>
          </a:p>
          <a:p>
            <a:pPr marL="0" indent="0">
              <a:lnSpc>
                <a:spcPct val="115000"/>
              </a:lnSpc>
              <a:spcBef>
                <a:spcPts val="0"/>
              </a:spcBef>
              <a:buNone/>
            </a:pPr>
            <a:endParaRPr lang="de-DE" sz="2000" dirty="0">
              <a:solidFill>
                <a:schemeClr val="tx1">
                  <a:lumMod val="75000"/>
                  <a:lumOff val="25000"/>
                </a:schemeClr>
              </a:solidFill>
              <a:effectLst/>
              <a:ea typeface="Calibri" panose="020F0502020204030204" pitchFamily="34" charset="0"/>
              <a:cs typeface="Times New Roman" panose="02020603050405020304" pitchFamily="18" charset="0"/>
            </a:endParaRPr>
          </a:p>
          <a:p>
            <a:pPr marL="0" indent="0">
              <a:lnSpc>
                <a:spcPct val="115000"/>
              </a:lnSpc>
              <a:spcBef>
                <a:spcPts val="0"/>
              </a:spcBef>
              <a:buNone/>
            </a:pPr>
            <a:endParaRPr lang="en-DE" sz="2000" dirty="0">
              <a:solidFill>
                <a:schemeClr val="tx1">
                  <a:lumMod val="75000"/>
                  <a:lumOff val="25000"/>
                </a:schemeClr>
              </a:solidFill>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US" sz="1800" dirty="0">
              <a:effectLst/>
              <a:ea typeface="Calibri" panose="020F0502020204030204" pitchFamily="34" charset="0"/>
              <a:cs typeface="Times New Roman" panose="02020603050405020304" pitchFamily="18" charset="0"/>
            </a:endParaRPr>
          </a:p>
          <a:p>
            <a:pPr marL="0" indent="0">
              <a:lnSpc>
                <a:spcPct val="115000"/>
              </a:lnSpc>
              <a:spcAft>
                <a:spcPts val="1000"/>
              </a:spcAft>
              <a:buSzPts val="1000"/>
              <a:buNone/>
              <a:tabLst>
                <a:tab pos="457200" algn="l"/>
              </a:tabLst>
            </a:pPr>
            <a:endParaRPr lang="en-DE" sz="1800" dirty="0">
              <a:effectLst/>
              <a:ea typeface="Calibri" panose="020F0502020204030204" pitchFamily="34" charset="0"/>
              <a:cs typeface="Times New Roman" panose="02020603050405020304" pitchFamily="18" charset="0"/>
            </a:endParaRPr>
          </a:p>
          <a:p>
            <a:pPr marL="0" lvl="0" indent="0">
              <a:lnSpc>
                <a:spcPct val="115000"/>
              </a:lnSpc>
              <a:spcAft>
                <a:spcPts val="1000"/>
              </a:spcAft>
              <a:buSzPts val="1000"/>
              <a:buNone/>
              <a:tabLst>
                <a:tab pos="457200" algn="l"/>
              </a:tabLst>
            </a:pPr>
            <a:endParaRPr lang="en-DE" sz="1800" dirty="0">
              <a:solidFill>
                <a:srgbClr val="404040"/>
              </a:solidFill>
              <a:effectLst/>
              <a:ea typeface="Calibri" panose="020F0502020204030204" pitchFamily="34" charset="0"/>
              <a:cs typeface="Times New Roman" panose="02020603050405020304" pitchFamily="18" charset="0"/>
            </a:endParaRPr>
          </a:p>
          <a:p>
            <a:pPr marL="0" indent="0">
              <a:buNone/>
            </a:pPr>
            <a:endParaRPr lang="en-DE" dirty="0"/>
          </a:p>
        </p:txBody>
      </p:sp>
      <p:sp>
        <p:nvSpPr>
          <p:cNvPr id="6" name="Slide Number Placeholder 5">
            <a:extLst>
              <a:ext uri="{FF2B5EF4-FFF2-40B4-BE49-F238E27FC236}">
                <a16:creationId xmlns:a16="http://schemas.microsoft.com/office/drawing/2014/main" id="{AD30600B-F57C-4D42-A265-A0B946D6C573}"/>
              </a:ext>
            </a:extLst>
          </p:cNvPr>
          <p:cNvSpPr>
            <a:spLocks noGrp="1"/>
          </p:cNvSpPr>
          <p:nvPr>
            <p:ph type="sldNum" sz="quarter" idx="12"/>
          </p:nvPr>
        </p:nvSpPr>
        <p:spPr/>
        <p:txBody>
          <a:bodyPr/>
          <a:lstStyle/>
          <a:p>
            <a:fld id="{61D7BA19-1993-4CCF-BA94-17133CD57965}" type="slidenum">
              <a:rPr lang="de-DE" smtClean="0"/>
              <a:pPr/>
              <a:t>12</a:t>
            </a:fld>
            <a:endParaRPr lang="de-DE" dirty="0">
              <a:latin typeface="Frutiger LT 57 Cn" panose="02000506040000020004" pitchFamily="2" charset="0"/>
            </a:endParaRPr>
          </a:p>
        </p:txBody>
      </p:sp>
      <p:sp>
        <p:nvSpPr>
          <p:cNvPr id="19" name="Textfeld 18">
            <a:extLst>
              <a:ext uri="{FF2B5EF4-FFF2-40B4-BE49-F238E27FC236}">
                <a16:creationId xmlns:a16="http://schemas.microsoft.com/office/drawing/2014/main" id="{0BB553AB-A86E-4A59-BBCB-1E5D4918C4A4}"/>
              </a:ext>
            </a:extLst>
          </p:cNvPr>
          <p:cNvSpPr txBox="1"/>
          <p:nvPr/>
        </p:nvSpPr>
        <p:spPr>
          <a:xfrm>
            <a:off x="539552" y="4351069"/>
            <a:ext cx="5544616" cy="400110"/>
          </a:xfrm>
          <a:prstGeom prst="rect">
            <a:avLst/>
          </a:prstGeom>
          <a:noFill/>
        </p:spPr>
        <p:txBody>
          <a:bodyPr wrap="square" rtlCol="0">
            <a:spAutoFit/>
          </a:bodyPr>
          <a:lstStyle/>
          <a:p>
            <a:r>
              <a:rPr lang="de-DE" sz="800" dirty="0"/>
              <a:t>© Ida Zenna</a:t>
            </a:r>
            <a:endParaRPr lang="de-DE" sz="800" dirty="0">
              <a:solidFill>
                <a:schemeClr val="tx1">
                  <a:lumMod val="75000"/>
                  <a:lumOff val="25000"/>
                </a:schemeClr>
              </a:solidFill>
            </a:endParaRPr>
          </a:p>
          <a:p>
            <a:endParaRPr lang="de-DE" sz="1200" dirty="0">
              <a:solidFill>
                <a:schemeClr val="tx1">
                  <a:lumMod val="75000"/>
                  <a:lumOff val="25000"/>
                </a:schemeClr>
              </a:solidFill>
            </a:endParaRPr>
          </a:p>
        </p:txBody>
      </p:sp>
      <p:pic>
        <p:nvPicPr>
          <p:cNvPr id="1026" name="Picture 2" descr="Home, Homepage, Housse">
            <a:extLst>
              <a:ext uri="{FF2B5EF4-FFF2-40B4-BE49-F238E27FC236}">
                <a16:creationId xmlns:a16="http://schemas.microsoft.com/office/drawing/2014/main" id="{46026165-2D03-4100-AD95-D211146C2C24}"/>
              </a:ext>
            </a:extLst>
          </p:cNvPr>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539552" y="5325458"/>
            <a:ext cx="286682" cy="286682"/>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a:extLst>
              <a:ext uri="{FF2B5EF4-FFF2-40B4-BE49-F238E27FC236}">
                <a16:creationId xmlns:a16="http://schemas.microsoft.com/office/drawing/2014/main" id="{65533442-2FE6-42D2-B133-402EB679D48F}"/>
              </a:ext>
            </a:extLst>
          </p:cNvPr>
          <p:cNvSpPr txBox="1">
            <a:spLocks/>
          </p:cNvSpPr>
          <p:nvPr/>
        </p:nvSpPr>
        <p:spPr>
          <a:xfrm>
            <a:off x="490503" y="4821402"/>
            <a:ext cx="5477780" cy="551814"/>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Frutiger LT 57 Cn" panose="02000506040000020004" pitchFamily="2"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Frutiger LT 57 Cn" panose="02000506040000020004" pitchFamily="2"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Frutiger LT 57 Cn" panose="02000506040000020004" pitchFamily="2"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115000"/>
              </a:lnSpc>
              <a:spcAft>
                <a:spcPts val="750"/>
              </a:spcAft>
              <a:buFont typeface="Arial" pitchFamily="34" charset="0"/>
              <a:buNone/>
            </a:pPr>
            <a:r>
              <a:rPr lang="de-DE" b="1" dirty="0">
                <a:solidFill>
                  <a:srgbClr val="036073"/>
                </a:solidFill>
                <a:ea typeface="Times New Roman" panose="02020603050405020304" pitchFamily="18" charset="0"/>
                <a:cs typeface="Times New Roman" panose="02020603050405020304" pitchFamily="18" charset="0"/>
              </a:rPr>
              <a:t>Homepage</a:t>
            </a:r>
            <a:endParaRPr lang="en-DE" b="1" dirty="0">
              <a:solidFill>
                <a:srgbClr val="036073"/>
              </a:solidFill>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US"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US"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solidFill>
                <a:srgbClr val="404040"/>
              </a:solidFill>
              <a:ea typeface="Calibri" panose="020F0502020204030204" pitchFamily="34" charset="0"/>
              <a:cs typeface="Times New Roman" panose="02020603050405020304" pitchFamily="18" charset="0"/>
            </a:endParaRPr>
          </a:p>
          <a:p>
            <a:pPr marL="0" indent="0" fontAlgn="auto">
              <a:spcAft>
                <a:spcPts val="0"/>
              </a:spcAft>
              <a:buFont typeface="Arial" pitchFamily="34" charset="0"/>
              <a:buNone/>
            </a:pPr>
            <a:endParaRPr lang="en-DE" dirty="0"/>
          </a:p>
        </p:txBody>
      </p:sp>
      <p:sp>
        <p:nvSpPr>
          <p:cNvPr id="14" name="Content Placeholder 2">
            <a:extLst>
              <a:ext uri="{FF2B5EF4-FFF2-40B4-BE49-F238E27FC236}">
                <a16:creationId xmlns:a16="http://schemas.microsoft.com/office/drawing/2014/main" id="{86EEDDB7-A3E6-4C4A-ACA5-8077880E32B5}"/>
              </a:ext>
            </a:extLst>
          </p:cNvPr>
          <p:cNvSpPr txBox="1">
            <a:spLocks/>
          </p:cNvSpPr>
          <p:nvPr/>
        </p:nvSpPr>
        <p:spPr>
          <a:xfrm>
            <a:off x="898242" y="5325458"/>
            <a:ext cx="5906006" cy="5518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Frutiger LT 57 Cn" panose="02000506040000020004" pitchFamily="2"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Frutiger LT 57 Cn" panose="02000506040000020004" pitchFamily="2"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Frutiger LT 57 Cn" panose="02000506040000020004" pitchFamily="2"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Frutiger LT 57 Cn" panose="02000506040000020004" pitchFamily="2"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115000"/>
              </a:lnSpc>
              <a:spcAft>
                <a:spcPts val="750"/>
              </a:spcAft>
              <a:buNone/>
            </a:pPr>
            <a:r>
              <a:rPr lang="de-DE" sz="1400" u="sng" dirty="0"/>
              <a:t>https://palucca.eu/en/study-programmes/dance/ba-dance-programme</a:t>
            </a:r>
            <a:endParaRPr lang="en-US"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ea typeface="Calibri" panose="020F0502020204030204" pitchFamily="34" charset="0"/>
              <a:cs typeface="Times New Roman" panose="02020603050405020304" pitchFamily="18" charset="0"/>
            </a:endParaRPr>
          </a:p>
          <a:p>
            <a:pPr marL="0" indent="0" fontAlgn="auto">
              <a:lnSpc>
                <a:spcPct val="115000"/>
              </a:lnSpc>
              <a:spcAft>
                <a:spcPts val="1000"/>
              </a:spcAft>
              <a:buSzPts val="1000"/>
              <a:buFont typeface="Arial" pitchFamily="34" charset="0"/>
              <a:buNone/>
              <a:tabLst>
                <a:tab pos="457200" algn="l"/>
              </a:tabLst>
            </a:pPr>
            <a:endParaRPr lang="en-DE" sz="1800" dirty="0">
              <a:solidFill>
                <a:srgbClr val="404040"/>
              </a:solidFill>
              <a:ea typeface="Calibri" panose="020F0502020204030204" pitchFamily="34" charset="0"/>
              <a:cs typeface="Times New Roman" panose="02020603050405020304" pitchFamily="18" charset="0"/>
            </a:endParaRPr>
          </a:p>
          <a:p>
            <a:pPr marL="0" indent="0" fontAlgn="auto">
              <a:spcAft>
                <a:spcPts val="0"/>
              </a:spcAft>
              <a:buFont typeface="Arial" pitchFamily="34" charset="0"/>
              <a:buNone/>
            </a:pPr>
            <a:endParaRPr lang="en-DE" dirty="0"/>
          </a:p>
        </p:txBody>
      </p:sp>
      <p:sp>
        <p:nvSpPr>
          <p:cNvPr id="16" name="Date Placeholder 3">
            <a:extLst>
              <a:ext uri="{FF2B5EF4-FFF2-40B4-BE49-F238E27FC236}">
                <a16:creationId xmlns:a16="http://schemas.microsoft.com/office/drawing/2014/main" id="{B363D87F-A1EE-43DA-9FCD-75BC22010EDC}"/>
              </a:ext>
            </a:extLst>
          </p:cNvPr>
          <p:cNvSpPr>
            <a:spLocks noGrp="1"/>
          </p:cNvSpPr>
          <p:nvPr>
            <p:ph type="dt" sz="half" idx="10"/>
          </p:nvPr>
        </p:nvSpPr>
        <p:spPr>
          <a:xfrm>
            <a:off x="457200" y="6324487"/>
            <a:ext cx="1090464" cy="365125"/>
          </a:xfrm>
        </p:spPr>
        <p:txBody>
          <a:bodyPr/>
          <a:lstStyle/>
          <a:p>
            <a:fld id="{3C68B720-5537-4FA0-B959-18751EFCCE3C}" type="datetime1">
              <a:rPr lang="de-DE" smtClean="0">
                <a:latin typeface="Frutiger LT 57 Cn" panose="02000506040000020004" pitchFamily="2" charset="0"/>
              </a:rPr>
              <a:t>12.01.25</a:t>
            </a:fld>
            <a:endParaRPr lang="de-DE" dirty="0">
              <a:latin typeface="Frutiger LT 57 Cn" panose="02000506040000020004" pitchFamily="2" charset="0"/>
            </a:endParaRPr>
          </a:p>
        </p:txBody>
      </p:sp>
      <p:sp>
        <p:nvSpPr>
          <p:cNvPr id="15" name="Footer Placeholder 4">
            <a:extLst>
              <a:ext uri="{FF2B5EF4-FFF2-40B4-BE49-F238E27FC236}">
                <a16:creationId xmlns:a16="http://schemas.microsoft.com/office/drawing/2014/main" id="{986FA4A4-19A8-4141-B249-3552E9A2444D}"/>
              </a:ext>
            </a:extLst>
          </p:cNvPr>
          <p:cNvSpPr>
            <a:spLocks noGrp="1"/>
          </p:cNvSpPr>
          <p:nvPr>
            <p:ph type="ftr" sz="quarter" idx="11"/>
          </p:nvPr>
        </p:nvSpPr>
        <p:spPr>
          <a:xfrm>
            <a:off x="1362472" y="6324487"/>
            <a:ext cx="6336704" cy="365125"/>
          </a:xfrm>
        </p:spPr>
        <p:txBody>
          <a:bodyPr/>
          <a:lstStyle/>
          <a:p>
            <a:r>
              <a:rPr lang="de-DE" dirty="0"/>
              <a:t>BA Dance Programme </a:t>
            </a:r>
            <a:r>
              <a:rPr lang="en-US" dirty="0"/>
              <a:t>| </a:t>
            </a:r>
            <a:r>
              <a:rPr lang="de-DE" dirty="0"/>
              <a:t>Head Prof. Juliana Sabino Wilhelm</a:t>
            </a:r>
          </a:p>
          <a:p>
            <a:endParaRPr lang="de-DE" dirty="0">
              <a:latin typeface="Frutiger LT 57 Cn" panose="02000506040000020004" pitchFamily="2" charset="0"/>
            </a:endParaRPr>
          </a:p>
        </p:txBody>
      </p:sp>
      <p:pic>
        <p:nvPicPr>
          <p:cNvPr id="5" name="Grafik 4">
            <a:extLst>
              <a:ext uri="{FF2B5EF4-FFF2-40B4-BE49-F238E27FC236}">
                <a16:creationId xmlns:a16="http://schemas.microsoft.com/office/drawing/2014/main" id="{059F2383-3872-4AAA-8B32-9215D8930D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338" y="1612120"/>
            <a:ext cx="1778652" cy="2668726"/>
          </a:xfrm>
          <a:prstGeom prst="rect">
            <a:avLst/>
          </a:prstGeom>
          <a:ln w="38100" cap="sq">
            <a:solidFill>
              <a:srgbClr val="03607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93402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8F203BC-A30B-49BE-88CA-50403838C17F}"/>
              </a:ext>
            </a:extLst>
          </p:cNvPr>
          <p:cNvSpPr txBox="1"/>
          <p:nvPr/>
        </p:nvSpPr>
        <p:spPr>
          <a:xfrm>
            <a:off x="8480879" y="6093296"/>
            <a:ext cx="1326242" cy="384721"/>
          </a:xfrm>
          <a:prstGeom prst="rect">
            <a:avLst/>
          </a:prstGeom>
          <a:noFill/>
        </p:spPr>
        <p:txBody>
          <a:bodyPr wrap="square" rtlCol="0">
            <a:spAutoFit/>
          </a:bodyPr>
          <a:lstStyle/>
          <a:p>
            <a:r>
              <a:rPr lang="de-DE" sz="700" dirty="0">
                <a:solidFill>
                  <a:srgbClr val="FFFFFF"/>
                </a:solidFill>
              </a:rPr>
              <a:t>©  Ida Zenna</a:t>
            </a:r>
          </a:p>
          <a:p>
            <a:endParaRPr lang="de-DE" sz="1200" dirty="0">
              <a:solidFill>
                <a:schemeClr val="tx1">
                  <a:lumMod val="75000"/>
                  <a:lumOff val="25000"/>
                </a:schemeClr>
              </a:solidFill>
            </a:endParaRPr>
          </a:p>
        </p:txBody>
      </p:sp>
    </p:spTree>
    <p:extLst>
      <p:ext uri="{BB962C8B-B14F-4D97-AF65-F5344CB8AC3E}">
        <p14:creationId xmlns:p14="http://schemas.microsoft.com/office/powerpoint/2010/main" val="702169159"/>
      </p:ext>
    </p:extLst>
  </p:cSld>
  <p:clrMapOvr>
    <a:masterClrMapping/>
  </p:clrMapOvr>
</p:sld>
</file>

<file path=ppt/theme/theme1.xml><?xml version="1.0" encoding="utf-8"?>
<a:theme xmlns:a="http://schemas.openxmlformats.org/drawingml/2006/main" name="Folienvorlage Palucca Hochschule für Tanz Dresde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Vorlage_Präsentation</Template>
  <TotalTime>0</TotalTime>
  <Words>1373</Words>
  <Application>Microsoft Macintosh PowerPoint</Application>
  <PresentationFormat>Bildschirmpräsentation (4:3)</PresentationFormat>
  <Paragraphs>157</Paragraphs>
  <Slides>13</Slides>
  <Notes>9</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13</vt:i4>
      </vt:variant>
    </vt:vector>
  </HeadingPairs>
  <TitlesOfParts>
    <vt:vector size="18" baseType="lpstr">
      <vt:lpstr>Arial</vt:lpstr>
      <vt:lpstr>Calibri</vt:lpstr>
      <vt:lpstr>Frutiger LT 57 Cn</vt:lpstr>
      <vt:lpstr>Wingdings</vt:lpstr>
      <vt:lpstr>Folienvorlage Palucca Hochschule für Tanz Dresden</vt:lpstr>
      <vt:lpstr>BA Dance Programme Prof. Juliana Sabino Wilhelm | Head of Programme</vt:lpstr>
      <vt:lpstr>BA Dance Programme</vt:lpstr>
      <vt:lpstr>BA Dance Programme</vt:lpstr>
      <vt:lpstr>BA Dance Programme</vt:lpstr>
      <vt:lpstr>BA Dance Programme</vt:lpstr>
      <vt:lpstr>COURSE OF STUDY/MODULES</vt:lpstr>
      <vt:lpstr>PREREQUISITES</vt:lpstr>
      <vt:lpstr>HOW TO APPLY (BAT)</vt:lpstr>
      <vt:lpstr>APPLICATION DOCUMENTS</vt:lpstr>
      <vt:lpstr>APPLICATION DOCUMENTS</vt:lpstr>
      <vt:lpstr>ADMISSION AND ENROLLMENT </vt:lpstr>
      <vt:lpstr>STAY IN TOUCH!</vt:lpstr>
      <vt:lpstr>PowerPoint-Präsentation</vt:lpstr>
    </vt:vector>
  </TitlesOfParts>
  <Company>Palucca Schule Dresden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Palucca Hochschule für Tanz Dresden</dc:title>
  <dc:creator>Backhaus-Nousch, Dr. Katja</dc:creator>
  <cp:lastModifiedBy>Juliana Sabino Wilhelm</cp:lastModifiedBy>
  <cp:revision>197</cp:revision>
  <cp:lastPrinted>2020-10-19T06:30:21Z</cp:lastPrinted>
  <dcterms:created xsi:type="dcterms:W3CDTF">2020-10-13T10:47:11Z</dcterms:created>
  <dcterms:modified xsi:type="dcterms:W3CDTF">2025-01-12T12:00:38Z</dcterms:modified>
</cp:coreProperties>
</file>